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Montserrat SemiBold"/>
      <p:regular r:id="rId26"/>
      <p:bold r:id="rId27"/>
      <p:italic r:id="rId28"/>
      <p:boldItalic r:id="rId29"/>
    </p:embeddedFont>
    <p:embeddedFont>
      <p:font typeface="Montserrat"/>
      <p:regular r:id="rId30"/>
      <p:bold r:id="rId31"/>
      <p:italic r:id="rId32"/>
      <p:boldItalic r:id="rId33"/>
    </p:embeddedFont>
    <p:embeddedFont>
      <p:font typeface="Nunito ExtraBold"/>
      <p:bold r:id="rId34"/>
      <p:boldItalic r:id="rId35"/>
    </p:embeddedFont>
    <p:embeddedFont>
      <p:font typeface="Montserrat ExtraBold"/>
      <p:bold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SemiBold-regular.fntdata"/><Relationship Id="rId25" Type="http://schemas.openxmlformats.org/officeDocument/2006/relationships/slide" Target="slides/slide20.xml"/><Relationship Id="rId28" Type="http://schemas.openxmlformats.org/officeDocument/2006/relationships/font" Target="fonts/MontserratSemiBold-italic.fntdata"/><Relationship Id="rId27" Type="http://schemas.openxmlformats.org/officeDocument/2006/relationships/font" Target="fonts/Montserrat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fntdata"/><Relationship Id="rId30" Type="http://schemas.openxmlformats.org/officeDocument/2006/relationships/font" Target="fonts/Montserrat-regular.fntdata"/><Relationship Id="rId11" Type="http://schemas.openxmlformats.org/officeDocument/2006/relationships/slide" Target="slides/slide6.xml"/><Relationship Id="rId33" Type="http://schemas.openxmlformats.org/officeDocument/2006/relationships/font" Target="fonts/Montserrat-boldItalic.fntdata"/><Relationship Id="rId10" Type="http://schemas.openxmlformats.org/officeDocument/2006/relationships/slide" Target="slides/slide5.xml"/><Relationship Id="rId32" Type="http://schemas.openxmlformats.org/officeDocument/2006/relationships/font" Target="fonts/Montserrat-italic.fntdata"/><Relationship Id="rId13" Type="http://schemas.openxmlformats.org/officeDocument/2006/relationships/slide" Target="slides/slide8.xml"/><Relationship Id="rId35" Type="http://schemas.openxmlformats.org/officeDocument/2006/relationships/font" Target="fonts/NunitoExtraBold-boldItalic.fntdata"/><Relationship Id="rId12" Type="http://schemas.openxmlformats.org/officeDocument/2006/relationships/slide" Target="slides/slide7.xml"/><Relationship Id="rId34" Type="http://schemas.openxmlformats.org/officeDocument/2006/relationships/font" Target="fonts/NunitoExtraBold-bold.fntdata"/><Relationship Id="rId15" Type="http://schemas.openxmlformats.org/officeDocument/2006/relationships/slide" Target="slides/slide10.xml"/><Relationship Id="rId37" Type="http://schemas.openxmlformats.org/officeDocument/2006/relationships/font" Target="fonts/MontserratExtraBold-boldItalic.fntdata"/><Relationship Id="rId14" Type="http://schemas.openxmlformats.org/officeDocument/2006/relationships/slide" Target="slides/slide9.xml"/><Relationship Id="rId36" Type="http://schemas.openxmlformats.org/officeDocument/2006/relationships/font" Target="fonts/MontserratExtraBo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8ac7ac69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8ac7ac69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8ac7ac69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8ac7ac69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68ac7ac692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68ac7ac69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68ac7ac692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68ac7ac692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68ac7ac692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68ac7ac692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68ac7ac692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68ac7ac69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68ac7ac69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68ac7ac69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68ac7ac692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68ac7ac69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68ac7ac692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68ac7ac692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68ac7ac692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68ac7ac692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68ac7ac692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68ac7ac692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68ac7ac692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68ac7ac692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68ac7ac692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68ac7ac692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68ac7ac692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68ac7ac692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68ac7ac692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68ac7ac692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68ac7ac692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68ac7ac692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68ac7ac692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68ac7ac692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68ac7ac692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68ac7ac692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68ac7ac692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68ac7ac692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7.jp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1.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1.png"/><Relationship Id="rId5"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1.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1.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4.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8.jpg"/><Relationship Id="rId4" Type="http://schemas.openxmlformats.org/officeDocument/2006/relationships/image" Target="../media/image1.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1.png"/><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7.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jpg"/><Relationship Id="rId4" Type="http://schemas.openxmlformats.org/officeDocument/2006/relationships/image" Target="../media/image1.png"/><Relationship Id="rId5"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5.jpg"/><Relationship Id="rId4" Type="http://schemas.openxmlformats.org/officeDocument/2006/relationships/image" Target="../media/image1.png"/><Relationship Id="rId5" Type="http://schemas.openxmlformats.org/officeDocument/2006/relationships/image" Target="../media/image17.png"/><Relationship Id="rId6"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3.jpg"/><Relationship Id="rId4" Type="http://schemas.openxmlformats.org/officeDocument/2006/relationships/image" Target="../media/image1.png"/><Relationship Id="rId5"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0.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1.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345725" y="212050"/>
            <a:ext cx="2113025" cy="484525"/>
          </a:xfrm>
          <a:prstGeom prst="rect">
            <a:avLst/>
          </a:prstGeom>
          <a:noFill/>
          <a:ln>
            <a:noFill/>
          </a:ln>
        </p:spPr>
      </p:pic>
      <p:sp>
        <p:nvSpPr>
          <p:cNvPr id="56" name="Google Shape;56;p13"/>
          <p:cNvSpPr txBox="1"/>
          <p:nvPr/>
        </p:nvSpPr>
        <p:spPr>
          <a:xfrm>
            <a:off x="276525" y="1283425"/>
            <a:ext cx="5307300" cy="2339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500">
                <a:latin typeface="Montserrat ExtraBold"/>
                <a:ea typeface="Montserrat ExtraBold"/>
                <a:cs typeface="Montserrat ExtraBold"/>
                <a:sym typeface="Montserrat ExtraBold"/>
              </a:rPr>
              <a:t>BUILDING AN</a:t>
            </a:r>
            <a:endParaRPr sz="35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500">
                <a:latin typeface="Montserrat ExtraBold"/>
                <a:ea typeface="Montserrat ExtraBold"/>
                <a:cs typeface="Montserrat ExtraBold"/>
                <a:sym typeface="Montserrat ExtraBold"/>
              </a:rPr>
              <a:t>ECOM SITE WITH </a:t>
            </a:r>
            <a:r>
              <a:rPr lang="en" sz="3500">
                <a:solidFill>
                  <a:srgbClr val="D40000"/>
                </a:solidFill>
                <a:latin typeface="Montserrat ExtraBold"/>
                <a:ea typeface="Montserrat ExtraBold"/>
                <a:cs typeface="Montserrat ExtraBold"/>
                <a:sym typeface="Montserrat ExtraBold"/>
              </a:rPr>
              <a:t>$263K VALUE</a:t>
            </a:r>
            <a:endParaRPr sz="3500">
              <a:solidFill>
                <a:srgbClr val="D40000"/>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500">
                <a:latin typeface="Montserrat ExtraBold"/>
                <a:ea typeface="Montserrat ExtraBold"/>
                <a:cs typeface="Montserrat ExtraBold"/>
                <a:sym typeface="Montserrat ExtraBold"/>
              </a:rPr>
              <a:t>IN </a:t>
            </a:r>
            <a:r>
              <a:rPr lang="en" sz="3500">
                <a:latin typeface="Montserrat ExtraBold"/>
                <a:ea typeface="Montserrat ExtraBold"/>
                <a:cs typeface="Montserrat ExtraBold"/>
                <a:sym typeface="Montserrat ExtraBold"/>
              </a:rPr>
              <a:t>TRAFFIC</a:t>
            </a:r>
            <a:endParaRPr sz="35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3500">
              <a:latin typeface="Montserrat ExtraBold"/>
              <a:ea typeface="Montserrat ExtraBold"/>
              <a:cs typeface="Montserrat ExtraBold"/>
              <a:sym typeface="Montserrat ExtraBold"/>
            </a:endParaRPr>
          </a:p>
        </p:txBody>
      </p:sp>
      <p:sp>
        <p:nvSpPr>
          <p:cNvPr id="57" name="Google Shape;57;p13"/>
          <p:cNvSpPr txBox="1"/>
          <p:nvPr/>
        </p:nvSpPr>
        <p:spPr>
          <a:xfrm>
            <a:off x="276525" y="3072225"/>
            <a:ext cx="4226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D40000"/>
                </a:solidFill>
                <a:latin typeface="Montserrat"/>
                <a:ea typeface="Montserrat"/>
                <a:cs typeface="Montserrat"/>
                <a:sym typeface="Montserrat"/>
              </a:rPr>
              <a:t>Using Our Done-for-You </a:t>
            </a:r>
            <a:endParaRPr b="1" sz="1800">
              <a:solidFill>
                <a:srgbClr val="D40000"/>
              </a:solidFill>
              <a:latin typeface="Montserrat"/>
              <a:ea typeface="Montserrat"/>
              <a:cs typeface="Montserrat"/>
              <a:sym typeface="Montserrat"/>
            </a:endParaRPr>
          </a:p>
          <a:p>
            <a:pPr indent="0" lvl="0" marL="0" rtl="0" algn="l">
              <a:spcBef>
                <a:spcPts val="0"/>
              </a:spcBef>
              <a:spcAft>
                <a:spcPts val="0"/>
              </a:spcAft>
              <a:buNone/>
            </a:pPr>
            <a:r>
              <a:rPr b="1" lang="en" sz="1800">
                <a:solidFill>
                  <a:srgbClr val="D40000"/>
                </a:solidFill>
                <a:latin typeface="Montserrat"/>
                <a:ea typeface="Montserrat"/>
                <a:cs typeface="Montserrat"/>
                <a:sym typeface="Montserrat"/>
              </a:rPr>
              <a:t>SEO Campaign &amp; </a:t>
            </a:r>
            <a:r>
              <a:rPr b="1" lang="en" sz="1800">
                <a:solidFill>
                  <a:srgbClr val="D40000"/>
                </a:solidFill>
                <a:latin typeface="Montserrat"/>
                <a:ea typeface="Montserrat"/>
                <a:cs typeface="Montserrat"/>
                <a:sym typeface="Montserrat"/>
              </a:rPr>
              <a:t>Link Building</a:t>
            </a:r>
            <a:r>
              <a:rPr b="1" lang="en" sz="1800">
                <a:solidFill>
                  <a:srgbClr val="D40000"/>
                </a:solidFill>
                <a:latin typeface="Montserrat"/>
                <a:ea typeface="Montserrat"/>
                <a:cs typeface="Montserrat"/>
                <a:sym typeface="Montserrat"/>
              </a:rPr>
              <a:t> Services</a:t>
            </a:r>
            <a:endParaRPr b="1" sz="1800">
              <a:solidFill>
                <a:srgbClr val="D40000"/>
              </a:solidFill>
              <a:latin typeface="Montserrat"/>
              <a:ea typeface="Montserrat"/>
              <a:cs typeface="Montserrat"/>
              <a:sym typeface="Montserrat"/>
            </a:endParaRPr>
          </a:p>
          <a:p>
            <a:pPr indent="0" lvl="0" marL="0" rtl="0" algn="l">
              <a:spcBef>
                <a:spcPts val="0"/>
              </a:spcBef>
              <a:spcAft>
                <a:spcPts val="0"/>
              </a:spcAft>
              <a:buNone/>
            </a:pPr>
            <a:r>
              <a:t/>
            </a:r>
            <a:endParaRPr b="1" sz="1800">
              <a:solidFill>
                <a:srgbClr val="D40000"/>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345725" y="212050"/>
            <a:ext cx="2113025" cy="484525"/>
          </a:xfrm>
          <a:prstGeom prst="rect">
            <a:avLst/>
          </a:prstGeom>
          <a:noFill/>
          <a:ln>
            <a:noFill/>
          </a:ln>
        </p:spPr>
      </p:pic>
      <p:pic>
        <p:nvPicPr>
          <p:cNvPr id="63" name="Google Shape;63;p14"/>
          <p:cNvPicPr preferRelativeResize="0"/>
          <p:nvPr/>
        </p:nvPicPr>
        <p:blipFill>
          <a:blip r:embed="rId4">
            <a:alphaModFix/>
          </a:blip>
          <a:stretch>
            <a:fillRect/>
          </a:stretch>
        </p:blipFill>
        <p:spPr>
          <a:xfrm>
            <a:off x="0" y="0"/>
            <a:ext cx="9143995" cy="5143500"/>
          </a:xfrm>
          <a:prstGeom prst="rect">
            <a:avLst/>
          </a:prstGeom>
          <a:noFill/>
          <a:ln>
            <a:noFill/>
          </a:ln>
        </p:spPr>
      </p:pic>
      <p:sp>
        <p:nvSpPr>
          <p:cNvPr id="64" name="Google Shape;64;p14"/>
          <p:cNvSpPr txBox="1"/>
          <p:nvPr/>
        </p:nvSpPr>
        <p:spPr>
          <a:xfrm>
            <a:off x="235125" y="776950"/>
            <a:ext cx="10543200" cy="1071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ORGANIC SEO SERVICES TOOK THIS CAMPAIGN’S </a:t>
            </a:r>
            <a:endParaRPr sz="24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RESULTS TO THE NEXT LEVEL…</a:t>
            </a:r>
            <a:endParaRPr sz="24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400">
              <a:latin typeface="Montserrat ExtraBold"/>
              <a:ea typeface="Montserrat ExtraBold"/>
              <a:cs typeface="Montserrat ExtraBold"/>
              <a:sym typeface="Montserrat ExtraBold"/>
            </a:endParaRPr>
          </a:p>
        </p:txBody>
      </p:sp>
      <p:pic>
        <p:nvPicPr>
          <p:cNvPr id="65" name="Google Shape;65;p14"/>
          <p:cNvPicPr preferRelativeResize="0"/>
          <p:nvPr/>
        </p:nvPicPr>
        <p:blipFill>
          <a:blip r:embed="rId3">
            <a:alphaModFix/>
          </a:blip>
          <a:stretch>
            <a:fillRect/>
          </a:stretch>
        </p:blipFill>
        <p:spPr>
          <a:xfrm>
            <a:off x="345725" y="212050"/>
            <a:ext cx="2113025" cy="484525"/>
          </a:xfrm>
          <a:prstGeom prst="rect">
            <a:avLst/>
          </a:prstGeom>
          <a:noFill/>
          <a:ln>
            <a:noFill/>
          </a:ln>
        </p:spPr>
      </p:pic>
      <p:sp>
        <p:nvSpPr>
          <p:cNvPr id="66" name="Google Shape;66;p14"/>
          <p:cNvSpPr txBox="1"/>
          <p:nvPr/>
        </p:nvSpPr>
        <p:spPr>
          <a:xfrm>
            <a:off x="609450" y="1533850"/>
            <a:ext cx="7925100" cy="321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An </a:t>
            </a:r>
            <a:r>
              <a:rPr lang="en" sz="1700">
                <a:solidFill>
                  <a:srgbClr val="D40000"/>
                </a:solidFill>
                <a:latin typeface="Montserrat ExtraBold"/>
                <a:ea typeface="Montserrat ExtraBold"/>
                <a:cs typeface="Montserrat ExtraBold"/>
                <a:sym typeface="Montserrat ExtraBold"/>
              </a:rPr>
              <a:t>800%</a:t>
            </a:r>
            <a:r>
              <a:rPr lang="en" sz="1300">
                <a:latin typeface="Montserrat SemiBold"/>
                <a:ea typeface="Montserrat SemiBold"/>
                <a:cs typeface="Montserrat SemiBold"/>
                <a:sym typeface="Montserrat SemiBold"/>
              </a:rPr>
              <a:t> increase in indexed pages since the start of the campaign. That is huge.</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Improvements of over </a:t>
            </a:r>
            <a:r>
              <a:rPr lang="en" sz="1700">
                <a:solidFill>
                  <a:srgbClr val="D40000"/>
                </a:solidFill>
                <a:latin typeface="Nunito ExtraBold"/>
                <a:ea typeface="Nunito ExtraBold"/>
                <a:cs typeface="Nunito ExtraBold"/>
                <a:sym typeface="Nunito ExtraBold"/>
              </a:rPr>
              <a:t>6,000</a:t>
            </a:r>
            <a:r>
              <a:rPr lang="en" sz="1300">
                <a:latin typeface="Montserrat SemiBold"/>
                <a:ea typeface="Montserrat SemiBold"/>
                <a:cs typeface="Montserrat SemiBold"/>
                <a:sym typeface="Montserrat SemiBold"/>
              </a:rPr>
              <a:t> keywords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Plenty of those are</a:t>
            </a:r>
            <a:r>
              <a:rPr lang="en" sz="1700">
                <a:solidFill>
                  <a:srgbClr val="D40000"/>
                </a:solidFill>
                <a:latin typeface="Montserrat ExtraBold"/>
                <a:ea typeface="Montserrat ExtraBold"/>
                <a:cs typeface="Montserrat ExtraBold"/>
                <a:sym typeface="Montserrat ExtraBold"/>
              </a:rPr>
              <a:t> #1</a:t>
            </a:r>
            <a:r>
              <a:rPr lang="en" sz="1300">
                <a:latin typeface="Montserrat SemiBold"/>
                <a:ea typeface="Montserrat SemiBold"/>
                <a:cs typeface="Montserrat SemiBold"/>
                <a:sym typeface="Montserrat SemiBold"/>
              </a:rPr>
              <a:t> ranked buyer intent keywords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One of those terms by itself gets </a:t>
            </a:r>
            <a:r>
              <a:rPr lang="en" sz="1700">
                <a:solidFill>
                  <a:srgbClr val="D40000"/>
                </a:solidFill>
                <a:latin typeface="Montserrat ExtraBold"/>
                <a:ea typeface="Montserrat ExtraBold"/>
                <a:cs typeface="Montserrat ExtraBold"/>
                <a:sym typeface="Montserrat ExtraBold"/>
              </a:rPr>
              <a:t>5,500 </a:t>
            </a:r>
            <a:r>
              <a:rPr lang="en" sz="1300">
                <a:latin typeface="Montserrat SemiBold"/>
                <a:ea typeface="Montserrat SemiBold"/>
                <a:cs typeface="Montserrat SemiBold"/>
                <a:sym typeface="Montserrat SemiBold"/>
              </a:rPr>
              <a:t>searches per month</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i="1" lang="en" sz="1300">
                <a:latin typeface="Montserrat SemiBold"/>
                <a:ea typeface="Montserrat SemiBold"/>
                <a:cs typeface="Montserrat SemiBold"/>
                <a:sym typeface="Montserrat SemiBold"/>
              </a:rPr>
              <a:t>These numbers sound cool, but do you want to hear the best part?</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These results have pushed almost </a:t>
            </a:r>
            <a:r>
              <a:rPr lang="en" sz="1700">
                <a:solidFill>
                  <a:srgbClr val="D40000"/>
                </a:solidFill>
                <a:latin typeface="Montserrat ExtraBold"/>
                <a:ea typeface="Montserrat ExtraBold"/>
                <a:cs typeface="Montserrat ExtraBold"/>
                <a:sym typeface="Montserrat ExtraBold"/>
              </a:rPr>
              <a:t>30,000</a:t>
            </a:r>
            <a:r>
              <a:rPr lang="en" sz="1300">
                <a:latin typeface="Montserrat SemiBold"/>
                <a:ea typeface="Montserrat SemiBold"/>
                <a:cs typeface="Montserrat SemiBold"/>
                <a:sym typeface="Montserrat SemiBold"/>
              </a:rPr>
              <a:t> additional clicks over the past 90 days.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700">
                <a:solidFill>
                  <a:srgbClr val="D40000"/>
                </a:solidFill>
                <a:latin typeface="Montserrat ExtraBold"/>
                <a:ea typeface="Montserrat ExtraBold"/>
                <a:cs typeface="Montserrat ExtraBold"/>
                <a:sym typeface="Montserrat ExtraBold"/>
              </a:rPr>
              <a:t>10,000</a:t>
            </a:r>
            <a:r>
              <a:rPr lang="en" sz="1300">
                <a:latin typeface="Montserrat SemiBold"/>
                <a:ea typeface="Montserrat SemiBold"/>
                <a:cs typeface="Montserrat SemiBold"/>
                <a:sym typeface="Montserrat SemiBold"/>
              </a:rPr>
              <a:t> clicks per month on average.</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What would your client sites do with an </a:t>
            </a:r>
            <a:r>
              <a:rPr lang="en" sz="1700">
                <a:solidFill>
                  <a:srgbClr val="D40000"/>
                </a:solidFill>
                <a:latin typeface="Montserrat ExtraBold"/>
                <a:ea typeface="Montserrat ExtraBold"/>
                <a:cs typeface="Montserrat ExtraBold"/>
                <a:sym typeface="Montserrat ExtraBold"/>
              </a:rPr>
              <a:t>EXTRA 10,000</a:t>
            </a:r>
            <a:r>
              <a:rPr lang="en" sz="1300">
                <a:latin typeface="Montserrat ExtraBold"/>
                <a:ea typeface="Montserrat ExtraBold"/>
                <a:cs typeface="Montserrat ExtraBold"/>
                <a:sym typeface="Montserrat ExtraBold"/>
              </a:rPr>
              <a:t> </a:t>
            </a:r>
            <a:r>
              <a:rPr lang="en" sz="1300">
                <a:latin typeface="Montserrat SemiBold"/>
                <a:ea typeface="Montserrat SemiBold"/>
                <a:cs typeface="Montserrat SemiBold"/>
                <a:sym typeface="Montserrat SemiBold"/>
              </a:rPr>
              <a:t>clicks per month?</a:t>
            </a:r>
            <a:endParaRPr sz="1300">
              <a:latin typeface="Montserrat SemiBold"/>
              <a:ea typeface="Montserrat SemiBold"/>
              <a:cs typeface="Montserrat SemiBold"/>
              <a:sym typeface="Montserrat SemiBold"/>
            </a:endParaRPr>
          </a:p>
        </p:txBody>
      </p:sp>
      <p:pic>
        <p:nvPicPr>
          <p:cNvPr id="67" name="Google Shape;67;p14"/>
          <p:cNvPicPr preferRelativeResize="0"/>
          <p:nvPr/>
        </p:nvPicPr>
        <p:blipFill>
          <a:blip r:embed="rId5">
            <a:alphaModFix/>
          </a:blip>
          <a:stretch>
            <a:fillRect/>
          </a:stretch>
        </p:blipFill>
        <p:spPr>
          <a:xfrm>
            <a:off x="345724" y="1661774"/>
            <a:ext cx="205500" cy="205525"/>
          </a:xfrm>
          <a:prstGeom prst="rect">
            <a:avLst/>
          </a:prstGeom>
          <a:noFill/>
          <a:ln>
            <a:noFill/>
          </a:ln>
        </p:spPr>
      </p:pic>
      <p:pic>
        <p:nvPicPr>
          <p:cNvPr id="68" name="Google Shape;68;p14"/>
          <p:cNvPicPr preferRelativeResize="0"/>
          <p:nvPr/>
        </p:nvPicPr>
        <p:blipFill>
          <a:blip r:embed="rId5">
            <a:alphaModFix/>
          </a:blip>
          <a:stretch>
            <a:fillRect/>
          </a:stretch>
        </p:blipFill>
        <p:spPr>
          <a:xfrm>
            <a:off x="345724" y="2143749"/>
            <a:ext cx="205500" cy="205525"/>
          </a:xfrm>
          <a:prstGeom prst="rect">
            <a:avLst/>
          </a:prstGeom>
          <a:noFill/>
          <a:ln>
            <a:noFill/>
          </a:ln>
        </p:spPr>
      </p:pic>
      <p:pic>
        <p:nvPicPr>
          <p:cNvPr id="69" name="Google Shape;69;p14"/>
          <p:cNvPicPr preferRelativeResize="0"/>
          <p:nvPr/>
        </p:nvPicPr>
        <p:blipFill>
          <a:blip r:embed="rId5">
            <a:alphaModFix/>
          </a:blip>
          <a:stretch>
            <a:fillRect/>
          </a:stretch>
        </p:blipFill>
        <p:spPr>
          <a:xfrm>
            <a:off x="345724" y="2593124"/>
            <a:ext cx="205500" cy="205525"/>
          </a:xfrm>
          <a:prstGeom prst="rect">
            <a:avLst/>
          </a:prstGeom>
          <a:noFill/>
          <a:ln>
            <a:noFill/>
          </a:ln>
        </p:spPr>
      </p:pic>
      <p:pic>
        <p:nvPicPr>
          <p:cNvPr id="70" name="Google Shape;70;p14"/>
          <p:cNvPicPr preferRelativeResize="0"/>
          <p:nvPr/>
        </p:nvPicPr>
        <p:blipFill>
          <a:blip r:embed="rId5">
            <a:alphaModFix/>
          </a:blip>
          <a:stretch>
            <a:fillRect/>
          </a:stretch>
        </p:blipFill>
        <p:spPr>
          <a:xfrm>
            <a:off x="345724" y="3042499"/>
            <a:ext cx="205500" cy="205525"/>
          </a:xfrm>
          <a:prstGeom prst="rect">
            <a:avLst/>
          </a:prstGeom>
          <a:noFill/>
          <a:ln>
            <a:noFill/>
          </a:ln>
        </p:spPr>
      </p:pic>
      <p:pic>
        <p:nvPicPr>
          <p:cNvPr id="71" name="Google Shape;71;p14"/>
          <p:cNvPicPr preferRelativeResize="0"/>
          <p:nvPr/>
        </p:nvPicPr>
        <p:blipFill>
          <a:blip r:embed="rId5">
            <a:alphaModFix/>
          </a:blip>
          <a:stretch>
            <a:fillRect/>
          </a:stretch>
        </p:blipFill>
        <p:spPr>
          <a:xfrm>
            <a:off x="345724" y="3452024"/>
            <a:ext cx="205500" cy="205525"/>
          </a:xfrm>
          <a:prstGeom prst="rect">
            <a:avLst/>
          </a:prstGeom>
          <a:noFill/>
          <a:ln>
            <a:noFill/>
          </a:ln>
        </p:spPr>
      </p:pic>
      <p:pic>
        <p:nvPicPr>
          <p:cNvPr id="72" name="Google Shape;72;p14"/>
          <p:cNvPicPr preferRelativeResize="0"/>
          <p:nvPr/>
        </p:nvPicPr>
        <p:blipFill>
          <a:blip r:embed="rId5">
            <a:alphaModFix/>
          </a:blip>
          <a:stretch>
            <a:fillRect/>
          </a:stretch>
        </p:blipFill>
        <p:spPr>
          <a:xfrm>
            <a:off x="345724" y="4375824"/>
            <a:ext cx="205500" cy="205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5"/>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78" name="Google Shape;78;p15"/>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79" name="Google Shape;79;p15"/>
          <p:cNvPicPr preferRelativeResize="0"/>
          <p:nvPr/>
        </p:nvPicPr>
        <p:blipFill>
          <a:blip r:embed="rId5">
            <a:alphaModFix/>
          </a:blip>
          <a:stretch>
            <a:fillRect/>
          </a:stretch>
        </p:blipFill>
        <p:spPr>
          <a:xfrm>
            <a:off x="4411175" y="2571750"/>
            <a:ext cx="4570249" cy="2185550"/>
          </a:xfrm>
          <a:prstGeom prst="rect">
            <a:avLst/>
          </a:prstGeom>
          <a:noFill/>
          <a:ln>
            <a:noFill/>
          </a:ln>
        </p:spPr>
      </p:pic>
      <p:sp>
        <p:nvSpPr>
          <p:cNvPr id="80" name="Google Shape;80;p15"/>
          <p:cNvSpPr txBox="1"/>
          <p:nvPr/>
        </p:nvSpPr>
        <p:spPr>
          <a:xfrm>
            <a:off x="4253100" y="385950"/>
            <a:ext cx="48864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This is a national business, so they faced an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uphill battle of </a:t>
            </a:r>
            <a:r>
              <a:rPr b="1" lang="en" sz="1600">
                <a:solidFill>
                  <a:srgbClr val="D40000"/>
                </a:solidFill>
                <a:latin typeface="Montserrat"/>
                <a:ea typeface="Montserrat"/>
                <a:cs typeface="Montserrat"/>
                <a:sym typeface="Montserrat"/>
              </a:rPr>
              <a:t>STRONG COMPETITION</a:t>
            </a:r>
            <a:r>
              <a:rPr lang="en">
                <a:latin typeface="Montserrat SemiBold"/>
                <a:ea typeface="Montserrat SemiBold"/>
                <a:cs typeface="Montserrat SemiBold"/>
                <a:sym typeface="Montserrat SemiBold"/>
              </a:rPr>
              <a:t>.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No holds barred, we’ll show you our exact process, and the </a:t>
            </a:r>
            <a:r>
              <a:rPr b="1" lang="en" sz="1600">
                <a:solidFill>
                  <a:srgbClr val="D40000"/>
                </a:solidFill>
                <a:latin typeface="Montserrat"/>
                <a:ea typeface="Montserrat"/>
                <a:cs typeface="Montserrat"/>
                <a:sym typeface="Montserrat"/>
              </a:rPr>
              <a:t>RESULTS SPEAK FOR THEMSELVES</a:t>
            </a:r>
            <a:r>
              <a:rPr lang="en">
                <a:latin typeface="Montserrat SemiBold"/>
                <a:ea typeface="Montserrat SemiBold"/>
                <a:cs typeface="Montserrat SemiBold"/>
                <a:sym typeface="Montserrat SemiBold"/>
              </a:rPr>
              <a:t>…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solidFill>
                  <a:schemeClr val="dk1"/>
                </a:solidFill>
                <a:latin typeface="Montserrat SemiBold"/>
                <a:ea typeface="Montserrat SemiBold"/>
                <a:cs typeface="Montserrat SemiBold"/>
                <a:sym typeface="Montserrat SemiBold"/>
              </a:rPr>
              <a:t>The first image shows the currents stats from Ahrefs and the bottom image shows the site before we started our National SEO campaign.</a:t>
            </a:r>
            <a:r>
              <a:rPr lang="en">
                <a:latin typeface="Montserrat SemiBold"/>
                <a:ea typeface="Montserrat SemiBold"/>
                <a:cs typeface="Montserrat SemiBold"/>
                <a:sym typeface="Montserrat SemiBold"/>
              </a:rPr>
              <a:t> </a:t>
            </a:r>
            <a:endParaRPr>
              <a:latin typeface="Montserrat SemiBold"/>
              <a:ea typeface="Montserrat SemiBold"/>
              <a:cs typeface="Montserrat SemiBold"/>
              <a:sym typeface="Montserrat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6"/>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86" name="Google Shape;86;p16"/>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87" name="Google Shape;87;p16"/>
          <p:cNvSpPr txBox="1"/>
          <p:nvPr/>
        </p:nvSpPr>
        <p:spPr>
          <a:xfrm>
            <a:off x="4778550" y="696575"/>
            <a:ext cx="41634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PHASE 1: </a:t>
            </a:r>
            <a:r>
              <a:rPr lang="en" sz="2400">
                <a:solidFill>
                  <a:srgbClr val="D40000"/>
                </a:solidFill>
                <a:latin typeface="Montserrat ExtraBold"/>
                <a:ea typeface="Montserrat ExtraBold"/>
                <a:cs typeface="Montserrat ExtraBold"/>
                <a:sym typeface="Montserrat ExtraBold"/>
              </a:rPr>
              <a:t>MONTHS 1-3</a:t>
            </a:r>
            <a:endParaRPr sz="2400">
              <a:latin typeface="Montserrat ExtraBold"/>
              <a:ea typeface="Montserrat ExtraBold"/>
              <a:cs typeface="Montserrat ExtraBold"/>
              <a:sym typeface="Montserrat ExtraBold"/>
            </a:endParaRPr>
          </a:p>
        </p:txBody>
      </p:sp>
      <p:sp>
        <p:nvSpPr>
          <p:cNvPr id="88" name="Google Shape;88;p16"/>
          <p:cNvSpPr txBox="1"/>
          <p:nvPr/>
        </p:nvSpPr>
        <p:spPr>
          <a:xfrm>
            <a:off x="4778550" y="1176875"/>
            <a:ext cx="4071600" cy="307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We created a scalable and effective strategy for SEO campaigns, both organically and to </a:t>
            </a:r>
            <a:r>
              <a:rPr lang="en" sz="1600">
                <a:solidFill>
                  <a:srgbClr val="D40000"/>
                </a:solidFill>
                <a:latin typeface="Montserrat ExtraBold"/>
                <a:ea typeface="Montserrat ExtraBold"/>
                <a:cs typeface="Montserrat ExtraBold"/>
                <a:sym typeface="Montserrat ExtraBold"/>
              </a:rPr>
              <a:t>BOOST MAP RANKINGS</a:t>
            </a:r>
            <a:r>
              <a:rPr lang="en" sz="1300">
                <a:latin typeface="Montserrat SemiBold"/>
                <a:ea typeface="Montserrat SemiBold"/>
                <a:cs typeface="Montserrat SemiBold"/>
                <a:sym typeface="Montserrat SemiBold"/>
              </a:rPr>
              <a:t> - and they work. But, in order for them to work, due diligence checks must be completed early in the service.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We don’t want to convolute this case study with a comprehensive technical site analysis, but we start with a </a:t>
            </a:r>
            <a:r>
              <a:rPr lang="en" sz="1600">
                <a:solidFill>
                  <a:srgbClr val="D40000"/>
                </a:solidFill>
                <a:latin typeface="Montserrat ExtraBold"/>
                <a:ea typeface="Montserrat ExtraBold"/>
                <a:cs typeface="Montserrat ExtraBold"/>
                <a:sym typeface="Montserrat ExtraBold"/>
              </a:rPr>
              <a:t>THOROUGH AUDIT</a:t>
            </a:r>
            <a:r>
              <a:rPr lang="en" sz="1300">
                <a:latin typeface="Montserrat SemiBold"/>
                <a:ea typeface="Montserrat SemiBold"/>
                <a:cs typeface="Montserrat SemiBold"/>
                <a:sym typeface="Montserrat SemiBold"/>
              </a:rPr>
              <a:t> using Screaming Frog. This allows us to crawl sites and export actionable spreadsheets to keep track progress of campaign work.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94" name="Google Shape;94;p17"/>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95" name="Google Shape;95;p17"/>
          <p:cNvPicPr preferRelativeResize="0"/>
          <p:nvPr/>
        </p:nvPicPr>
        <p:blipFill>
          <a:blip r:embed="rId5">
            <a:alphaModFix/>
          </a:blip>
          <a:stretch>
            <a:fillRect/>
          </a:stretch>
        </p:blipFill>
        <p:spPr>
          <a:xfrm>
            <a:off x="242450" y="2171813"/>
            <a:ext cx="4329550" cy="1721680"/>
          </a:xfrm>
          <a:prstGeom prst="rect">
            <a:avLst/>
          </a:prstGeom>
          <a:noFill/>
          <a:ln>
            <a:noFill/>
          </a:ln>
        </p:spPr>
      </p:pic>
      <p:sp>
        <p:nvSpPr>
          <p:cNvPr id="96" name="Google Shape;96;p17"/>
          <p:cNvSpPr txBox="1"/>
          <p:nvPr/>
        </p:nvSpPr>
        <p:spPr>
          <a:xfrm>
            <a:off x="290450" y="878825"/>
            <a:ext cx="53808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Next, we plan site level optimization. We combine a series of best practices with any anomalous findings we discover from the competitor analysis to ensure all bases are covered. Rarely do we find </a:t>
            </a:r>
            <a:r>
              <a:rPr lang="en" sz="1200">
                <a:solidFill>
                  <a:schemeClr val="dk1"/>
                </a:solidFill>
                <a:latin typeface="Montserrat SemiBold"/>
                <a:ea typeface="Montserrat SemiBold"/>
                <a:cs typeface="Montserrat SemiBold"/>
                <a:sym typeface="Montserrat SemiBold"/>
              </a:rPr>
              <a:t>competitors are using </a:t>
            </a:r>
            <a:r>
              <a:rPr lang="en" sz="1200">
                <a:latin typeface="Montserrat SemiBold"/>
                <a:ea typeface="Montserrat SemiBold"/>
                <a:cs typeface="Montserrat SemiBold"/>
                <a:sym typeface="Montserrat SemiBold"/>
              </a:rPr>
              <a:t>site level practices that meet our standards, so this is usually the first opportunity to really </a:t>
            </a:r>
            <a:r>
              <a:rPr b="1" lang="en" sz="1600">
                <a:solidFill>
                  <a:srgbClr val="D40000"/>
                </a:solidFill>
                <a:latin typeface="Montserrat"/>
                <a:ea typeface="Montserrat"/>
                <a:cs typeface="Montserrat"/>
                <a:sym typeface="Montserrat"/>
              </a:rPr>
              <a:t>OUTPERFORM OTHER SITES</a:t>
            </a:r>
            <a:r>
              <a:rPr lang="en" sz="1200">
                <a:latin typeface="Montserrat SemiBold"/>
                <a:ea typeface="Montserrat SemiBold"/>
                <a:cs typeface="Montserrat SemiBold"/>
                <a:sym typeface="Montserrat SemiBold"/>
              </a:rPr>
              <a:t> we are up against.</a:t>
            </a:r>
            <a:endParaRPr sz="1200">
              <a:latin typeface="Montserrat SemiBold"/>
              <a:ea typeface="Montserrat SemiBold"/>
              <a:cs typeface="Montserrat SemiBold"/>
              <a:sym typeface="Montserrat SemiBold"/>
            </a:endParaRPr>
          </a:p>
        </p:txBody>
      </p:sp>
      <p:sp>
        <p:nvSpPr>
          <p:cNvPr id="97" name="Google Shape;97;p17"/>
          <p:cNvSpPr txBox="1"/>
          <p:nvPr/>
        </p:nvSpPr>
        <p:spPr>
          <a:xfrm>
            <a:off x="290450" y="3893500"/>
            <a:ext cx="5125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One of the most unique steps we take in every campaign is performing TF-IDF semantic research based on the SERPs you are competing in. </a:t>
            </a:r>
            <a:r>
              <a:rPr i="1" lang="en" sz="1200">
                <a:latin typeface="Montserrat SemiBold"/>
                <a:ea typeface="Montserrat SemiBold"/>
                <a:cs typeface="Montserrat SemiBold"/>
                <a:sym typeface="Montserrat SemiBold"/>
              </a:rPr>
              <a:t>Other agencies don’t do that! </a:t>
            </a:r>
            <a:endParaRPr i="1" sz="1200">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8"/>
          <p:cNvPicPr preferRelativeResize="0"/>
          <p:nvPr/>
        </p:nvPicPr>
        <p:blipFill>
          <a:blip r:embed="rId3">
            <a:alphaModFix/>
          </a:blip>
          <a:stretch>
            <a:fillRect/>
          </a:stretch>
        </p:blipFill>
        <p:spPr>
          <a:xfrm>
            <a:off x="-77125" y="0"/>
            <a:ext cx="9221126" cy="5186884"/>
          </a:xfrm>
          <a:prstGeom prst="rect">
            <a:avLst/>
          </a:prstGeom>
          <a:noFill/>
          <a:ln>
            <a:noFill/>
          </a:ln>
        </p:spPr>
      </p:pic>
      <p:pic>
        <p:nvPicPr>
          <p:cNvPr id="103" name="Google Shape;103;p18"/>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04" name="Google Shape;104;p18"/>
          <p:cNvSpPr txBox="1"/>
          <p:nvPr/>
        </p:nvSpPr>
        <p:spPr>
          <a:xfrm>
            <a:off x="1162200" y="688725"/>
            <a:ext cx="71127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D40000"/>
                </a:solidFill>
                <a:latin typeface="Montserrat ExtraBold"/>
                <a:ea typeface="Montserrat ExtraBold"/>
                <a:cs typeface="Montserrat ExtraBold"/>
                <a:sym typeface="Montserrat ExtraBold"/>
              </a:rPr>
              <a:t>TF-IDF</a:t>
            </a:r>
            <a:r>
              <a:rPr lang="en" sz="1200">
                <a:latin typeface="Montserrat SemiBold"/>
                <a:ea typeface="Montserrat SemiBold"/>
                <a:cs typeface="Montserrat SemiBold"/>
                <a:sym typeface="Montserrat SemiBold"/>
              </a:rPr>
              <a:t>, short for frequency-inverse document retrieval, is a value used to determine the importance of text inside documents or sets of documents. Traditional on page optimization revolved around analysis and testing of keyword densities and the relation between keywords being used in too many places (keyword stuffing).</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
        <p:nvSpPr>
          <p:cNvPr id="105" name="Google Shape;105;p18"/>
          <p:cNvSpPr txBox="1"/>
          <p:nvPr/>
        </p:nvSpPr>
        <p:spPr>
          <a:xfrm>
            <a:off x="5975325" y="2742300"/>
            <a:ext cx="2838600" cy="260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Individual keyword and phrase utilization is still important, but we take this a step further to see what other words are typically used in conjunction with money terms and what those use rates are. This strategy </a:t>
            </a:r>
            <a:r>
              <a:rPr b="1" lang="en" sz="1600">
                <a:solidFill>
                  <a:srgbClr val="D40000"/>
                </a:solidFill>
                <a:latin typeface="Montserrat"/>
                <a:ea typeface="Montserrat"/>
                <a:cs typeface="Montserrat"/>
                <a:sym typeface="Montserrat"/>
              </a:rPr>
              <a:t>TAKES ON-PAGE TO THE NEXT LEVEL</a:t>
            </a:r>
            <a:r>
              <a:rPr b="1" lang="en" sz="1700">
                <a:solidFill>
                  <a:srgbClr val="D40000"/>
                </a:solidFill>
                <a:latin typeface="Montserrat"/>
                <a:ea typeface="Montserrat"/>
                <a:cs typeface="Montserrat"/>
                <a:sym typeface="Montserrat"/>
              </a:rPr>
              <a:t> </a:t>
            </a:r>
            <a:r>
              <a:rPr lang="en" sz="1200">
                <a:solidFill>
                  <a:schemeClr val="dk1"/>
                </a:solidFill>
                <a:latin typeface="Montserrat SemiBold"/>
                <a:ea typeface="Montserrat SemiBold"/>
                <a:cs typeface="Montserrat SemiBold"/>
                <a:sym typeface="Montserrat SemiBold"/>
              </a:rPr>
              <a:t>using </a:t>
            </a:r>
            <a:r>
              <a:rPr lang="en" sz="1200">
                <a:solidFill>
                  <a:schemeClr val="dk1"/>
                </a:solidFill>
                <a:latin typeface="Montserrat SemiBold"/>
                <a:ea typeface="Montserrat SemiBold"/>
                <a:cs typeface="Montserrat SemiBold"/>
                <a:sym typeface="Montserrat SemiBold"/>
              </a:rPr>
              <a:t>semantic optimization.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
        <p:nvSpPr>
          <p:cNvPr id="106" name="Google Shape;106;p18"/>
          <p:cNvSpPr txBox="1"/>
          <p:nvPr/>
        </p:nvSpPr>
        <p:spPr>
          <a:xfrm>
            <a:off x="5896800" y="1782050"/>
            <a:ext cx="3079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Montserrat"/>
                <a:ea typeface="Montserrat"/>
                <a:cs typeface="Montserrat"/>
                <a:sym typeface="Montserrat"/>
              </a:rPr>
              <a:t>NOTE: THESE ARE EXAMPLES OF A DIFFERENT CAMPAIGN. THIS IS NOT THE NICHE OF THE SITE BEING DISCUSSED IN THIS CASE STUDY</a:t>
            </a:r>
            <a:endParaRPr b="1" sz="1200">
              <a:latin typeface="Montserrat"/>
              <a:ea typeface="Montserrat"/>
              <a:cs typeface="Montserrat"/>
              <a:sym typeface="Montserrat"/>
            </a:endParaRPr>
          </a:p>
        </p:txBody>
      </p:sp>
      <p:pic>
        <p:nvPicPr>
          <p:cNvPr id="107" name="Google Shape;107;p18"/>
          <p:cNvPicPr preferRelativeResize="0"/>
          <p:nvPr/>
        </p:nvPicPr>
        <p:blipFill>
          <a:blip r:embed="rId5">
            <a:alphaModFix/>
          </a:blip>
          <a:stretch>
            <a:fillRect/>
          </a:stretch>
        </p:blipFill>
        <p:spPr>
          <a:xfrm>
            <a:off x="66200" y="1821300"/>
            <a:ext cx="5830600" cy="3217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9"/>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13" name="Google Shape;113;p19"/>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14" name="Google Shape;114;p19"/>
          <p:cNvPicPr preferRelativeResize="0"/>
          <p:nvPr/>
        </p:nvPicPr>
        <p:blipFill rotWithShape="1">
          <a:blip r:embed="rId5">
            <a:alphaModFix/>
          </a:blip>
          <a:srcRect b="0" l="4709" r="3142" t="23442"/>
          <a:stretch/>
        </p:blipFill>
        <p:spPr>
          <a:xfrm>
            <a:off x="86375" y="905750"/>
            <a:ext cx="3400200" cy="3885876"/>
          </a:xfrm>
          <a:prstGeom prst="rect">
            <a:avLst/>
          </a:prstGeom>
          <a:noFill/>
          <a:ln>
            <a:noFill/>
          </a:ln>
        </p:spPr>
      </p:pic>
      <p:sp>
        <p:nvSpPr>
          <p:cNvPr id="115" name="Google Shape;115;p19"/>
          <p:cNvSpPr txBox="1"/>
          <p:nvPr/>
        </p:nvSpPr>
        <p:spPr>
          <a:xfrm>
            <a:off x="3667100" y="1266950"/>
            <a:ext cx="53808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Once we have the site level optimization underway and our 23-point on-page optimization strategy going, we get busy with </a:t>
            </a:r>
            <a:r>
              <a:rPr b="1" lang="en" sz="1600">
                <a:solidFill>
                  <a:srgbClr val="D40000"/>
                </a:solidFill>
                <a:latin typeface="Montserrat"/>
                <a:ea typeface="Montserrat"/>
                <a:cs typeface="Montserrat"/>
                <a:sym typeface="Montserrat"/>
              </a:rPr>
              <a:t>FOUNDATIONAL OFF PAGE ACTION</a:t>
            </a:r>
            <a:r>
              <a:rPr lang="en" sz="1200">
                <a:latin typeface="Montserrat SemiBold"/>
                <a:ea typeface="Montserrat SemiBold"/>
                <a:cs typeface="Montserrat SemiBold"/>
                <a:sym typeface="Montserrat SemiBold"/>
              </a:rPr>
              <a:t> items that prepare the site for the links we are going to build in the coming months…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This includes writing and syndicating a press release with highly targeted keywords, links, and anchor text.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There are a lot of SEO axioms that either support or argue against the impact of press releases for a campaign, but we have been consistently testing press releases for years. Plus, we also have empirical evidence derived from many use cases and we find them to still be extremely useful.</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0"/>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21" name="Google Shape;121;p20"/>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22" name="Google Shape;122;p20"/>
          <p:cNvSpPr txBox="1"/>
          <p:nvPr/>
        </p:nvSpPr>
        <p:spPr>
          <a:xfrm>
            <a:off x="3836500" y="1039500"/>
            <a:ext cx="5094000" cy="418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Another crucial component is the </a:t>
            </a:r>
            <a:r>
              <a:rPr lang="en" sz="1600">
                <a:solidFill>
                  <a:srgbClr val="D40000"/>
                </a:solidFill>
                <a:latin typeface="Montserrat ExtraBold"/>
                <a:ea typeface="Montserrat ExtraBold"/>
                <a:cs typeface="Montserrat ExtraBold"/>
                <a:sym typeface="Montserrat ExtraBold"/>
              </a:rPr>
              <a:t>SOCIAL SIGNALS</a:t>
            </a:r>
            <a:r>
              <a:rPr lang="en">
                <a:solidFill>
                  <a:srgbClr val="D40000"/>
                </a:solidFill>
                <a:latin typeface="Montserrat ExtraBold"/>
                <a:ea typeface="Montserrat ExtraBold"/>
                <a:cs typeface="Montserrat ExtraBold"/>
                <a:sym typeface="Montserrat ExtraBold"/>
              </a:rPr>
              <a:t> </a:t>
            </a:r>
            <a:r>
              <a:rPr lang="en" sz="1200">
                <a:latin typeface="Montserrat SemiBold"/>
                <a:ea typeface="Montserrat SemiBold"/>
                <a:cs typeface="Montserrat SemiBold"/>
                <a:sym typeface="Montserrat SemiBold"/>
              </a:rPr>
              <a:t>dripped into the campaign month after month.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are firm believers that social links are a natural part of a real website’s backlink profile, so you need them to build a strong foundation for long term rankings.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Referral traffic from social sites look great too, especially as you are building other links and adding content to the site. It only seems natural that you would be getting some type of social interaction with the brand you are working 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believe, like with anything, the key here is not buying 500,000 signals at once, especially when dealing with local sites. </a:t>
            </a:r>
            <a:r>
              <a:rPr i="1" lang="en" sz="1200">
                <a:latin typeface="Montserrat SemiBold"/>
                <a:ea typeface="Montserrat SemiBold"/>
                <a:cs typeface="Montserrat SemiBold"/>
                <a:sym typeface="Montserrat SemiBold"/>
              </a:rPr>
              <a:t>It looks bad. </a:t>
            </a:r>
            <a:endParaRPr i="1"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 </a:t>
            </a:r>
            <a:r>
              <a:rPr b="1" lang="en" sz="1600">
                <a:solidFill>
                  <a:srgbClr val="D40000"/>
                </a:solidFill>
                <a:latin typeface="Montserrat"/>
                <a:ea typeface="Montserrat"/>
                <a:cs typeface="Montserrat"/>
                <a:sym typeface="Montserrat"/>
              </a:rPr>
              <a:t>NATURAL NUMBER AND LINK PROFILE</a:t>
            </a:r>
            <a:r>
              <a:rPr lang="en" sz="1200">
                <a:latin typeface="Montserrat SemiBold"/>
                <a:ea typeface="Montserrat SemiBold"/>
                <a:cs typeface="Montserrat SemiBold"/>
                <a:sym typeface="Montserrat SemiBold"/>
              </a:rPr>
              <a:t> is what we are after. While </a:t>
            </a:r>
            <a:r>
              <a:rPr lang="en" sz="1200">
                <a:solidFill>
                  <a:schemeClr val="dk1"/>
                </a:solidFill>
                <a:latin typeface="Montserrat SemiBold"/>
                <a:ea typeface="Montserrat SemiBold"/>
                <a:cs typeface="Montserrat SemiBold"/>
                <a:sym typeface="Montserrat SemiBold"/>
              </a:rPr>
              <a:t>it’s not something that will provide dramatic results, it will create a more natural campaign.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1"/>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28" name="Google Shape;128;p21"/>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29" name="Google Shape;129;p21"/>
          <p:cNvSpPr txBox="1"/>
          <p:nvPr/>
        </p:nvSpPr>
        <p:spPr>
          <a:xfrm>
            <a:off x="3985700" y="1111375"/>
            <a:ext cx="4944900" cy="335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Some people save their </a:t>
            </a:r>
            <a:r>
              <a:rPr lang="en">
                <a:solidFill>
                  <a:srgbClr val="D40000"/>
                </a:solidFill>
                <a:latin typeface="Montserrat ExtraBold"/>
                <a:ea typeface="Montserrat ExtraBold"/>
                <a:cs typeface="Montserrat ExtraBold"/>
                <a:sym typeface="Montserrat ExtraBold"/>
              </a:rPr>
              <a:t>HIGH POWER LINK BUILDING</a:t>
            </a:r>
            <a:r>
              <a:rPr lang="en" sz="1200">
                <a:latin typeface="Montserrat SemiBold"/>
                <a:ea typeface="Montserrat SemiBold"/>
                <a:cs typeface="Montserrat SemiBold"/>
                <a:sym typeface="Montserrat SemiBold"/>
              </a:rPr>
              <a:t> for later in their campaign when the foundational links are built and indexed. However, </a:t>
            </a:r>
            <a:r>
              <a:rPr b="1" lang="en" sz="1200">
                <a:latin typeface="Montserrat"/>
                <a:ea typeface="Montserrat"/>
                <a:cs typeface="Montserrat"/>
                <a:sym typeface="Montserrat"/>
              </a:rPr>
              <a:t>we start incorporating hard-hitting links in the first few weeks</a:t>
            </a:r>
            <a:r>
              <a:rPr lang="en" sz="1200">
                <a:latin typeface="Montserrat SemiBold"/>
                <a:ea typeface="Montserrat SemiBold"/>
                <a:cs typeface="Montserrat SemiBold"/>
                <a:sym typeface="Montserrat SemiBold"/>
              </a:rPr>
              <a:t> to jumpstart the campaign performance.</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Over the years we’ve established a lot of data showing that waiting to drip those more powerful links just stalls a campaign in the long run. The opposite of our goal.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As long as we are building them in an ongoing manner to help pad the backlink profile, we have seen no negative impact. This is typical for our link building campaigns.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We obviously can’t show you the exact links we built for this client, but all link URLs can be provided for your campaign.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2"/>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35" name="Google Shape;135;p22"/>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36" name="Google Shape;136;p22"/>
          <p:cNvSpPr txBox="1"/>
          <p:nvPr/>
        </p:nvSpPr>
        <p:spPr>
          <a:xfrm>
            <a:off x="242450" y="1032738"/>
            <a:ext cx="4944900" cy="183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There are a series of links and platforms we have at our disposal to use in our client campaigns. For this client, in their first few months, we used our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600">
                <a:solidFill>
                  <a:srgbClr val="D40000"/>
                </a:solidFill>
                <a:latin typeface="Montserrat ExtraBold"/>
                <a:ea typeface="Montserrat ExtraBold"/>
                <a:cs typeface="Montserrat ExtraBold"/>
                <a:sym typeface="Montserrat ExtraBold"/>
              </a:rPr>
              <a:t>AUTHORITY NICHE PLACEMENTS.</a:t>
            </a:r>
            <a:endParaRPr sz="1600">
              <a:solidFill>
                <a:srgbClr val="D40000"/>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We categorically break these links down by referring domains. It looks something like this: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137" name="Google Shape;137;p22"/>
          <p:cNvSpPr txBox="1"/>
          <p:nvPr/>
        </p:nvSpPr>
        <p:spPr>
          <a:xfrm>
            <a:off x="441925" y="2588850"/>
            <a:ext cx="49449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25+</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50-200</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50-200</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200+</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200+</a:t>
            </a:r>
            <a:r>
              <a:rPr lang="en" sz="1300">
                <a:latin typeface="Montserrat SemiBold"/>
                <a:ea typeface="Montserrat SemiBold"/>
                <a:cs typeface="Montserrat SemiBold"/>
                <a:sym typeface="Montserrat SemiBold"/>
              </a:rPr>
              <a:t> referring domains </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138" name="Google Shape;138;p22"/>
          <p:cNvPicPr preferRelativeResize="0"/>
          <p:nvPr/>
        </p:nvPicPr>
        <p:blipFill>
          <a:blip r:embed="rId5">
            <a:alphaModFix/>
          </a:blip>
          <a:stretch>
            <a:fillRect/>
          </a:stretch>
        </p:blipFill>
        <p:spPr>
          <a:xfrm>
            <a:off x="307050" y="2687578"/>
            <a:ext cx="161375" cy="161375"/>
          </a:xfrm>
          <a:prstGeom prst="rect">
            <a:avLst/>
          </a:prstGeom>
          <a:noFill/>
          <a:ln>
            <a:noFill/>
          </a:ln>
        </p:spPr>
      </p:pic>
      <p:pic>
        <p:nvPicPr>
          <p:cNvPr id="139" name="Google Shape;139;p22"/>
          <p:cNvPicPr preferRelativeResize="0"/>
          <p:nvPr/>
        </p:nvPicPr>
        <p:blipFill>
          <a:blip r:embed="rId5">
            <a:alphaModFix/>
          </a:blip>
          <a:stretch>
            <a:fillRect/>
          </a:stretch>
        </p:blipFill>
        <p:spPr>
          <a:xfrm>
            <a:off x="307050" y="2902553"/>
            <a:ext cx="161375" cy="161375"/>
          </a:xfrm>
          <a:prstGeom prst="rect">
            <a:avLst/>
          </a:prstGeom>
          <a:noFill/>
          <a:ln>
            <a:noFill/>
          </a:ln>
        </p:spPr>
      </p:pic>
      <p:pic>
        <p:nvPicPr>
          <p:cNvPr id="140" name="Google Shape;140;p22"/>
          <p:cNvPicPr preferRelativeResize="0"/>
          <p:nvPr/>
        </p:nvPicPr>
        <p:blipFill>
          <a:blip r:embed="rId5">
            <a:alphaModFix/>
          </a:blip>
          <a:stretch>
            <a:fillRect/>
          </a:stretch>
        </p:blipFill>
        <p:spPr>
          <a:xfrm>
            <a:off x="307050" y="3117528"/>
            <a:ext cx="161375" cy="161375"/>
          </a:xfrm>
          <a:prstGeom prst="rect">
            <a:avLst/>
          </a:prstGeom>
          <a:noFill/>
          <a:ln>
            <a:noFill/>
          </a:ln>
        </p:spPr>
      </p:pic>
      <p:pic>
        <p:nvPicPr>
          <p:cNvPr id="141" name="Google Shape;141;p22"/>
          <p:cNvPicPr preferRelativeResize="0"/>
          <p:nvPr/>
        </p:nvPicPr>
        <p:blipFill>
          <a:blip r:embed="rId5">
            <a:alphaModFix/>
          </a:blip>
          <a:stretch>
            <a:fillRect/>
          </a:stretch>
        </p:blipFill>
        <p:spPr>
          <a:xfrm>
            <a:off x="307050" y="3324853"/>
            <a:ext cx="161375" cy="161375"/>
          </a:xfrm>
          <a:prstGeom prst="rect">
            <a:avLst/>
          </a:prstGeom>
          <a:noFill/>
          <a:ln>
            <a:noFill/>
          </a:ln>
        </p:spPr>
      </p:pic>
      <p:pic>
        <p:nvPicPr>
          <p:cNvPr id="142" name="Google Shape;142;p22"/>
          <p:cNvPicPr preferRelativeResize="0"/>
          <p:nvPr/>
        </p:nvPicPr>
        <p:blipFill>
          <a:blip r:embed="rId5">
            <a:alphaModFix/>
          </a:blip>
          <a:stretch>
            <a:fillRect/>
          </a:stretch>
        </p:blipFill>
        <p:spPr>
          <a:xfrm>
            <a:off x="307050" y="3539828"/>
            <a:ext cx="161375" cy="161375"/>
          </a:xfrm>
          <a:prstGeom prst="rect">
            <a:avLst/>
          </a:prstGeom>
          <a:noFill/>
          <a:ln>
            <a:noFill/>
          </a:ln>
        </p:spPr>
      </p:pic>
      <p:sp>
        <p:nvSpPr>
          <p:cNvPr id="143" name="Google Shape;143;p22"/>
          <p:cNvSpPr txBox="1"/>
          <p:nvPr/>
        </p:nvSpPr>
        <p:spPr>
          <a:xfrm>
            <a:off x="242450" y="3881800"/>
            <a:ext cx="44880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Notice the main public facing metric our agency uses is referring domains. Third party metrics are unreliable at best, so we don’t rely on these metrics as fact. </a:t>
            </a:r>
            <a:r>
              <a:rPr i="1" lang="en" sz="1300">
                <a:latin typeface="Montserrat SemiBold"/>
                <a:ea typeface="Montserrat SemiBold"/>
                <a:cs typeface="Montserrat SemiBold"/>
                <a:sym typeface="Montserrat SemiBold"/>
              </a:rPr>
              <a:t>(and neither should you)</a:t>
            </a:r>
            <a:endParaRPr i="1" sz="1300">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23"/>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49" name="Google Shape;149;p23"/>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50" name="Google Shape;150;p23"/>
          <p:cNvSpPr txBox="1"/>
          <p:nvPr/>
        </p:nvSpPr>
        <p:spPr>
          <a:xfrm>
            <a:off x="192713" y="900575"/>
            <a:ext cx="23649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Further into the campaign (months 2-3) we circle back to perform quality checks on the site level and on page optimization.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chemeClr val="dk1"/>
                </a:solidFill>
                <a:latin typeface="Montserrat SemiBold"/>
                <a:ea typeface="Montserrat SemiBold"/>
                <a:cs typeface="Montserrat SemiBold"/>
                <a:sym typeface="Montserrat SemiBold"/>
              </a:rPr>
              <a:t>We also ensure proper TF-IDF action plan implementation and target page optimization aligns with audits and analyses.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chemeClr val="dk1"/>
                </a:solidFill>
                <a:latin typeface="Montserrat SemiBold"/>
                <a:ea typeface="Montserrat SemiBold"/>
                <a:cs typeface="Montserrat SemiBold"/>
                <a:sym typeface="Montserrat SemiBold"/>
              </a:rPr>
              <a:t>This includes internal linking, optimized header tags, meta descriptions, picture alt tags, and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page markup.</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
        <p:nvSpPr>
          <p:cNvPr id="151" name="Google Shape;151;p23"/>
          <p:cNvSpPr txBox="1"/>
          <p:nvPr/>
        </p:nvSpPr>
        <p:spPr>
          <a:xfrm>
            <a:off x="6784725" y="1151850"/>
            <a:ext cx="21738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At this time, we also </a:t>
            </a:r>
            <a:r>
              <a:rPr lang="en" sz="1200">
                <a:latin typeface="Montserrat SemiBold"/>
                <a:ea typeface="Montserrat SemiBold"/>
                <a:cs typeface="Montserrat SemiBold"/>
                <a:sym typeface="Montserrat SemiBold"/>
              </a:rPr>
              <a:t>built another round of social and web 2 accounts for the brand.</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These are secondary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accounts that further earn us solid brand links and help reinforce the online presence.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aren’t just ranking a website, we create and </a:t>
            </a:r>
            <a:r>
              <a:rPr b="1" lang="en" sz="1600">
                <a:solidFill>
                  <a:srgbClr val="D40000"/>
                </a:solidFill>
                <a:latin typeface="Montserrat"/>
                <a:ea typeface="Montserrat"/>
                <a:cs typeface="Montserrat"/>
                <a:sym typeface="Montserrat"/>
              </a:rPr>
              <a:t>BUILD A STRONG DIGITAL BRAND</a:t>
            </a:r>
            <a:r>
              <a:rPr lang="en" sz="1200">
                <a:latin typeface="Montserrat SemiBold"/>
                <a:ea typeface="Montserrat SemiBold"/>
                <a:cs typeface="Montserrat SemiBold"/>
                <a:sym typeface="Montserrat SemiBold"/>
              </a:rPr>
              <a:t> early 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4"/>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57" name="Google Shape;157;p24"/>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58" name="Google Shape;158;p24"/>
          <p:cNvPicPr preferRelativeResize="0"/>
          <p:nvPr/>
        </p:nvPicPr>
        <p:blipFill rotWithShape="1">
          <a:blip r:embed="rId5">
            <a:alphaModFix/>
          </a:blip>
          <a:srcRect b="3054" l="0" r="37473" t="0"/>
          <a:stretch/>
        </p:blipFill>
        <p:spPr>
          <a:xfrm>
            <a:off x="6208700" y="76200"/>
            <a:ext cx="2312575" cy="4986451"/>
          </a:xfrm>
          <a:prstGeom prst="rect">
            <a:avLst/>
          </a:prstGeom>
          <a:noFill/>
          <a:ln>
            <a:noFill/>
          </a:ln>
        </p:spPr>
      </p:pic>
      <p:sp>
        <p:nvSpPr>
          <p:cNvPr id="159" name="Google Shape;159;p24"/>
          <p:cNvSpPr txBox="1"/>
          <p:nvPr/>
        </p:nvSpPr>
        <p:spPr>
          <a:xfrm>
            <a:off x="242450" y="895013"/>
            <a:ext cx="49449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Reinforcing our brand-building efforts, we build out and optimize the </a:t>
            </a:r>
            <a:r>
              <a:rPr b="1" lang="en" sz="1600">
                <a:solidFill>
                  <a:srgbClr val="D40000"/>
                </a:solidFill>
                <a:latin typeface="Montserrat"/>
                <a:ea typeface="Montserrat"/>
                <a:cs typeface="Montserrat"/>
                <a:sym typeface="Montserrat"/>
              </a:rPr>
              <a:t>TOP NATIONAL BUSINESS LISTINGS</a:t>
            </a:r>
            <a:r>
              <a:rPr b="1" lang="en" sz="1700">
                <a:solidFill>
                  <a:srgbClr val="D40000"/>
                </a:solidFill>
                <a:latin typeface="Montserrat"/>
                <a:ea typeface="Montserrat"/>
                <a:cs typeface="Montserrat"/>
                <a:sym typeface="Montserrat"/>
              </a:rPr>
              <a:t> </a:t>
            </a:r>
            <a:r>
              <a:rPr lang="en" sz="1300">
                <a:latin typeface="Montserrat SemiBold"/>
                <a:ea typeface="Montserrat SemiBold"/>
                <a:cs typeface="Montserrat SemiBold"/>
                <a:sym typeface="Montserrat SemiBold"/>
              </a:rPr>
              <a:t>for the brand. Again, our early focus is to establish a lot of trust for the brand. We’ve found doing so helps propel rankings in the later months.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In this case we had our team create the top 42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business citations using unique content and descriptions on each, ensuring we give the search bots </a:t>
            </a:r>
            <a:r>
              <a:rPr b="1" lang="en" sz="1600">
                <a:solidFill>
                  <a:srgbClr val="D40000"/>
                </a:solidFill>
                <a:latin typeface="Montserrat"/>
                <a:ea typeface="Montserrat"/>
                <a:cs typeface="Montserrat"/>
                <a:sym typeface="Montserrat"/>
              </a:rPr>
              <a:t>EVERY REASON TO CRAWL AND INDEX OUR BRAND PROPERTIES</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These </a:t>
            </a:r>
            <a:r>
              <a:rPr lang="en" sz="1300">
                <a:solidFill>
                  <a:schemeClr val="dk1"/>
                </a:solidFill>
                <a:latin typeface="Montserrat SemiBold"/>
                <a:ea typeface="Montserrat SemiBold"/>
                <a:cs typeface="Montserrat SemiBold"/>
                <a:sym typeface="Montserrat SemiBold"/>
              </a:rPr>
              <a:t>essential citations </a:t>
            </a:r>
            <a:r>
              <a:rPr lang="en" sz="1300">
                <a:latin typeface="Montserrat SemiBold"/>
                <a:ea typeface="Montserrat SemiBold"/>
                <a:cs typeface="Montserrat SemiBold"/>
                <a:sym typeface="Montserrat SemiBold"/>
              </a:rPr>
              <a:t>are on general platforms such as Chamber of Commerce, Yelp, and YP, giving us even more brand mentions and links on authority platforms.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160" name="Google Shape;160;p24"/>
          <p:cNvSpPr txBox="1"/>
          <p:nvPr/>
        </p:nvSpPr>
        <p:spPr>
          <a:xfrm>
            <a:off x="242450" y="4173425"/>
            <a:ext cx="536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latin typeface="Montserrat"/>
                <a:ea typeface="Montserrat"/>
                <a:cs typeface="Montserrat"/>
                <a:sym typeface="Montserrat"/>
              </a:rPr>
              <a:t>NOTE: THIS IS AN EXAMPLE REPORT(RIGHT), NOT THE ACTUAL COMPANY REPORT</a:t>
            </a:r>
            <a:endParaRPr b="1" sz="800">
              <a:latin typeface="Montserrat"/>
              <a:ea typeface="Montserrat"/>
              <a:cs typeface="Montserrat"/>
              <a:sym typeface="Montserrat"/>
            </a:endParaRPr>
          </a:p>
          <a:p>
            <a:pPr indent="0" lvl="0" marL="0" rtl="0" algn="l">
              <a:spcBef>
                <a:spcPts val="0"/>
              </a:spcBef>
              <a:spcAft>
                <a:spcPts val="0"/>
              </a:spcAft>
              <a:buNone/>
            </a:pPr>
            <a:r>
              <a:t/>
            </a:r>
            <a:endParaRPr b="1" sz="8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5"/>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66" name="Google Shape;166;p25"/>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67" name="Google Shape;167;p25"/>
          <p:cNvSpPr txBox="1"/>
          <p:nvPr/>
        </p:nvSpPr>
        <p:spPr>
          <a:xfrm>
            <a:off x="173575" y="895025"/>
            <a:ext cx="2548500" cy="407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We drip more social signals from platforms like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Facebook, Twitter, Stumble Upon and others, but at a slow rate of only 50 – 70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signals per month so this looks completely natural.</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The heart of any SEO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campaign is </a:t>
            </a:r>
            <a:r>
              <a:rPr b="1" lang="en" sz="1600">
                <a:solidFill>
                  <a:srgbClr val="D40000"/>
                </a:solidFill>
                <a:latin typeface="Montserrat"/>
                <a:ea typeface="Montserrat"/>
                <a:cs typeface="Montserrat"/>
                <a:sym typeface="Montserrat"/>
              </a:rPr>
              <a:t>QUALITY LINK BUILDING</a:t>
            </a:r>
            <a:r>
              <a:rPr lang="en" sz="1300">
                <a:latin typeface="Montserrat SemiBold"/>
                <a:ea typeface="Montserrat SemiBold"/>
                <a:cs typeface="Montserrat SemiBold"/>
                <a:sym typeface="Montserrat SemiBold"/>
              </a:rPr>
              <a:t>. We continue in month two to use a combination of niche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placements and guest posts using the anchor text strategy we defined early in the campaign.</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168" name="Google Shape;168;p25"/>
          <p:cNvSpPr txBox="1"/>
          <p:nvPr/>
        </p:nvSpPr>
        <p:spPr>
          <a:xfrm>
            <a:off x="6061575" y="895025"/>
            <a:ext cx="2883600" cy="3586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latin typeface="Montserrat SemiBold"/>
                <a:ea typeface="Montserrat SemiBold"/>
                <a:cs typeface="Montserrat SemiBold"/>
                <a:sym typeface="Montserrat SemiBold"/>
              </a:rPr>
              <a:t>We close out every month of the campaign ensuring proper crawl and indexation of the links. </a:t>
            </a:r>
            <a:r>
              <a:rPr i="1" lang="en" sz="1300">
                <a:latin typeface="Montserrat SemiBold"/>
                <a:ea typeface="Montserrat SemiBold"/>
                <a:cs typeface="Montserrat SemiBold"/>
                <a:sym typeface="Montserrat SemiBold"/>
              </a:rPr>
              <a:t>A brief caveat on Search index vs crawl.</a:t>
            </a:r>
            <a:r>
              <a:rPr lang="en" sz="1300">
                <a:latin typeface="Montserrat SemiBold"/>
                <a:ea typeface="Montserrat SemiBold"/>
                <a:cs typeface="Montserrat SemiBold"/>
                <a:sym typeface="Montserrat SemiBold"/>
              </a:rPr>
              <a:t> Crawl is imperative for Google to properly weigh and reward links. If Google does not crawl the link there can be no reward for that link. Crawl and index are two separate things though. Just because a link is crawled does not mean it will be indexed. Index does not have any effect on link equity or passing PageRank.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6"/>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74" name="Google Shape;174;p26"/>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75" name="Google Shape;175;p26"/>
          <p:cNvSpPr txBox="1"/>
          <p:nvPr/>
        </p:nvSpPr>
        <p:spPr>
          <a:xfrm>
            <a:off x="4778550" y="696575"/>
            <a:ext cx="41634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PHASE 2: </a:t>
            </a:r>
            <a:r>
              <a:rPr lang="en" sz="2400">
                <a:solidFill>
                  <a:srgbClr val="D40000"/>
                </a:solidFill>
                <a:latin typeface="Montserrat ExtraBold"/>
                <a:ea typeface="Montserrat ExtraBold"/>
                <a:cs typeface="Montserrat ExtraBold"/>
                <a:sym typeface="Montserrat ExtraBold"/>
              </a:rPr>
              <a:t>MONTHS 4-6</a:t>
            </a:r>
            <a:endParaRPr sz="2400">
              <a:latin typeface="Montserrat ExtraBold"/>
              <a:ea typeface="Montserrat ExtraBold"/>
              <a:cs typeface="Montserrat ExtraBold"/>
              <a:sym typeface="Montserrat ExtraBold"/>
            </a:endParaRPr>
          </a:p>
        </p:txBody>
      </p:sp>
      <p:sp>
        <p:nvSpPr>
          <p:cNvPr id="176" name="Google Shape;176;p26"/>
          <p:cNvSpPr txBox="1"/>
          <p:nvPr/>
        </p:nvSpPr>
        <p:spPr>
          <a:xfrm>
            <a:off x="4778550" y="1176875"/>
            <a:ext cx="41634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The team is continuously building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additional pillow links and guest posts. This ensures we are not going to over optimize the anchor profile of the site, but still RANK </a:t>
            </a:r>
            <a:r>
              <a:rPr b="1" lang="en" sz="1600">
                <a:solidFill>
                  <a:srgbClr val="D40000"/>
                </a:solidFill>
                <a:latin typeface="Montserrat"/>
                <a:ea typeface="Montserrat"/>
                <a:cs typeface="Montserrat"/>
                <a:sym typeface="Montserrat"/>
              </a:rPr>
              <a:t>FOR ADDITIONAL PRODUCT TERMS</a:t>
            </a:r>
            <a:r>
              <a:rPr lang="en" sz="1300">
                <a:latin typeface="Montserrat SemiBold"/>
                <a:ea typeface="Montserrat SemiBold"/>
                <a:cs typeface="Montserrat SemiBold"/>
                <a:sym typeface="Montserrat SemiBold"/>
              </a:rPr>
              <a:t> that have historically gotten the site owner a ton of traffic. It is important to monitor your anchor text numbers so you don’t set yourself up for a penguin filter.</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As per usual we are building a mix of image, audio, video, web2.0 links, etc. Nothing fancy, just working toward a natural looking diversification at the end of the link building campaign.</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7"/>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82" name="Google Shape;182;p27"/>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83" name="Google Shape;183;p27"/>
          <p:cNvPicPr preferRelativeResize="0"/>
          <p:nvPr/>
        </p:nvPicPr>
        <p:blipFill>
          <a:blip r:embed="rId5">
            <a:alphaModFix/>
          </a:blip>
          <a:stretch>
            <a:fillRect/>
          </a:stretch>
        </p:blipFill>
        <p:spPr>
          <a:xfrm>
            <a:off x="469350" y="696575"/>
            <a:ext cx="3895225" cy="4201099"/>
          </a:xfrm>
          <a:prstGeom prst="rect">
            <a:avLst/>
          </a:prstGeom>
          <a:noFill/>
          <a:ln>
            <a:noFill/>
          </a:ln>
        </p:spPr>
      </p:pic>
      <p:sp>
        <p:nvSpPr>
          <p:cNvPr id="184" name="Google Shape;184;p27"/>
          <p:cNvSpPr txBox="1"/>
          <p:nvPr/>
        </p:nvSpPr>
        <p:spPr>
          <a:xfrm>
            <a:off x="4572000" y="1027700"/>
            <a:ext cx="40716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The main goal in these next few months is to round out the heavy hitter link building so we can continue to push the main keywords further up the SERPs and really </a:t>
            </a:r>
            <a:r>
              <a:rPr b="1" lang="en" sz="1600">
                <a:solidFill>
                  <a:srgbClr val="D40000"/>
                </a:solidFill>
                <a:latin typeface="Montserrat"/>
                <a:ea typeface="Montserrat"/>
                <a:cs typeface="Montserrat"/>
                <a:sym typeface="Montserrat"/>
              </a:rPr>
              <a:t>START BRINGING HOME SOME ROI</a:t>
            </a:r>
            <a:r>
              <a:rPr lang="en" sz="1300">
                <a:latin typeface="Montserrat SemiBold"/>
                <a:ea typeface="Montserrat SemiBold"/>
                <a:cs typeface="Montserrat SemiBold"/>
                <a:sym typeface="Montserrat SemiBold"/>
              </a:rPr>
              <a:t> for our client’s campaign.</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chemeClr val="dk1"/>
                </a:solidFill>
                <a:latin typeface="Montserrat SemiBold"/>
                <a:ea typeface="Montserrat SemiBold"/>
                <a:cs typeface="Montserrat SemiBold"/>
                <a:sym typeface="Montserrat SemiBold"/>
              </a:rPr>
              <a:t>B</a:t>
            </a:r>
            <a:r>
              <a:rPr lang="en" sz="1300">
                <a:solidFill>
                  <a:schemeClr val="dk1"/>
                </a:solidFill>
                <a:latin typeface="Montserrat SemiBold"/>
                <a:ea typeface="Montserrat SemiBold"/>
                <a:cs typeface="Montserrat SemiBold"/>
                <a:sym typeface="Montserrat SemiBold"/>
              </a:rPr>
              <a:t>ecause they wanted to rank nationally for these terms,</a:t>
            </a:r>
            <a:r>
              <a:rPr lang="en" sz="1300">
                <a:latin typeface="Montserrat SemiBold"/>
                <a:ea typeface="Montserrat SemiBold"/>
                <a:cs typeface="Montserrat SemiBold"/>
                <a:sym typeface="Montserrat SemiBold"/>
              </a:rPr>
              <a:t> the client had to get a bit more aggressive with their link building…</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We included additional outreach links and authority niche placements as part of their service. The final anchor text looks like this for those that like to check out those type of things.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8"/>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90" name="Google Shape;190;p28"/>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91" name="Google Shape;191;p28"/>
          <p:cNvPicPr preferRelativeResize="0"/>
          <p:nvPr/>
        </p:nvPicPr>
        <p:blipFill>
          <a:blip r:embed="rId5">
            <a:alphaModFix/>
          </a:blip>
          <a:stretch>
            <a:fillRect/>
          </a:stretch>
        </p:blipFill>
        <p:spPr>
          <a:xfrm>
            <a:off x="4845150" y="2719800"/>
            <a:ext cx="3469175" cy="2199875"/>
          </a:xfrm>
          <a:prstGeom prst="rect">
            <a:avLst/>
          </a:prstGeom>
          <a:noFill/>
          <a:ln>
            <a:noFill/>
          </a:ln>
        </p:spPr>
      </p:pic>
      <p:pic>
        <p:nvPicPr>
          <p:cNvPr id="192" name="Google Shape;192;p28"/>
          <p:cNvPicPr preferRelativeResize="0"/>
          <p:nvPr/>
        </p:nvPicPr>
        <p:blipFill>
          <a:blip r:embed="rId6">
            <a:alphaModFix/>
          </a:blip>
          <a:stretch>
            <a:fillRect/>
          </a:stretch>
        </p:blipFill>
        <p:spPr>
          <a:xfrm>
            <a:off x="385775" y="811175"/>
            <a:ext cx="4310175" cy="2125376"/>
          </a:xfrm>
          <a:prstGeom prst="rect">
            <a:avLst/>
          </a:prstGeom>
          <a:noFill/>
          <a:ln>
            <a:noFill/>
          </a:ln>
        </p:spPr>
      </p:pic>
      <p:sp>
        <p:nvSpPr>
          <p:cNvPr id="193" name="Google Shape;193;p28"/>
          <p:cNvSpPr txBox="1"/>
          <p:nvPr/>
        </p:nvSpPr>
        <p:spPr>
          <a:xfrm>
            <a:off x="4845150" y="1017725"/>
            <a:ext cx="40716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We blurred out the brand name and the URL, but from the screenshot, you can see that </a:t>
            </a:r>
            <a:r>
              <a:rPr lang="en" sz="1600">
                <a:solidFill>
                  <a:srgbClr val="D40000"/>
                </a:solidFill>
                <a:latin typeface="Montserrat ExtraBold"/>
                <a:ea typeface="Montserrat ExtraBold"/>
                <a:cs typeface="Montserrat ExtraBold"/>
                <a:sym typeface="Montserrat ExtraBold"/>
              </a:rPr>
              <a:t>48%</a:t>
            </a:r>
            <a:r>
              <a:rPr lang="en" sz="1300">
                <a:latin typeface="Montserrat SemiBold"/>
                <a:ea typeface="Montserrat SemiBold"/>
                <a:cs typeface="Montserrat SemiBold"/>
                <a:sym typeface="Montserrat SemiBold"/>
              </a:rPr>
              <a:t> of the backlink profile consists of Brand name and URL variations. This is pretty typical for our campaigns, as we like to remain somewhat conservative to avoid penguin related filters.</a:t>
            </a:r>
            <a:endParaRPr sz="1300">
              <a:latin typeface="Montserrat SemiBold"/>
              <a:ea typeface="Montserrat SemiBold"/>
              <a:cs typeface="Montserrat SemiBold"/>
              <a:sym typeface="Montserrat SemiBold"/>
            </a:endParaRPr>
          </a:p>
        </p:txBody>
      </p:sp>
      <p:sp>
        <p:nvSpPr>
          <p:cNvPr id="194" name="Google Shape;194;p28"/>
          <p:cNvSpPr txBox="1"/>
          <p:nvPr/>
        </p:nvSpPr>
        <p:spPr>
          <a:xfrm>
            <a:off x="443138" y="3051150"/>
            <a:ext cx="40716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Before we get to the money keywords, we want you to take note of how we continued to diversify the backlink profile of the site, as well as create relevant anchors using long tail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strategies.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In this case, </a:t>
            </a:r>
            <a:r>
              <a:rPr lang="en" sz="1300">
                <a:solidFill>
                  <a:schemeClr val="dk1"/>
                </a:solidFill>
                <a:latin typeface="Montserrat SemiBold"/>
                <a:ea typeface="Montserrat SemiBold"/>
                <a:cs typeface="Montserrat SemiBold"/>
                <a:sym typeface="Montserrat SemiBold"/>
              </a:rPr>
              <a:t>we could get super specific about makes and models because </a:t>
            </a:r>
            <a:r>
              <a:rPr lang="en" sz="1300">
                <a:latin typeface="Montserrat SemiBold"/>
                <a:ea typeface="Montserrat SemiBold"/>
                <a:cs typeface="Montserrat SemiBold"/>
                <a:sym typeface="Montserrat SemiBold"/>
              </a:rPr>
              <a:t>the company sells different products.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9"/>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200" name="Google Shape;200;p29"/>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201" name="Google Shape;201;p29"/>
          <p:cNvSpPr txBox="1"/>
          <p:nvPr/>
        </p:nvSpPr>
        <p:spPr>
          <a:xfrm>
            <a:off x="242438" y="905150"/>
            <a:ext cx="40716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A diverse backlink profile is critical. It allows our backlinks to look extremely natural and opens the opportunity to rank for super specific searches by people looking for solutions our client provides.</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We have never been a big fan of adhering to or suggesting percentages of money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keywords as anchors though.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Our best advice is to create a loose structure based on your competitors that are ranking in the top three and then measure and optimize as the campaign matures. It’s a moving target rather than a hard line.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0"/>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207" name="Google Shape;207;p30"/>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208" name="Google Shape;208;p30"/>
          <p:cNvPicPr preferRelativeResize="0"/>
          <p:nvPr/>
        </p:nvPicPr>
        <p:blipFill>
          <a:blip r:embed="rId5">
            <a:alphaModFix/>
          </a:blip>
          <a:stretch>
            <a:fillRect/>
          </a:stretch>
        </p:blipFill>
        <p:spPr>
          <a:xfrm>
            <a:off x="2992700" y="403450"/>
            <a:ext cx="6043200" cy="1283100"/>
          </a:xfrm>
          <a:prstGeom prst="rect">
            <a:avLst/>
          </a:prstGeom>
          <a:noFill/>
          <a:ln>
            <a:noFill/>
          </a:ln>
        </p:spPr>
      </p:pic>
      <p:sp>
        <p:nvSpPr>
          <p:cNvPr id="209" name="Google Shape;209;p30"/>
          <p:cNvSpPr txBox="1"/>
          <p:nvPr/>
        </p:nvSpPr>
        <p:spPr>
          <a:xfrm>
            <a:off x="3227450" y="1757100"/>
            <a:ext cx="5695800" cy="1985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latin typeface="Montserrat SemiBold"/>
                <a:ea typeface="Montserrat SemiBold"/>
                <a:cs typeface="Montserrat SemiBold"/>
                <a:sym typeface="Montserrat SemiBold"/>
              </a:rPr>
              <a:t>Extra guest posting provided an added boost for national rankings. However, you must be careful with guest posts. Oftentimes agencies have a list of sites they reuse over and over, </a:t>
            </a:r>
            <a:r>
              <a:rPr lang="en" sz="1300">
                <a:latin typeface="Montserrat SemiBold"/>
                <a:ea typeface="Montserrat SemiBold"/>
                <a:cs typeface="Montserrat SemiBold"/>
                <a:sym typeface="Montserrat SemiBold"/>
              </a:rPr>
              <a:t>without</a:t>
            </a:r>
            <a:r>
              <a:rPr lang="en" sz="1300">
                <a:latin typeface="Montserrat SemiBold"/>
                <a:ea typeface="Montserrat SemiBold"/>
                <a:cs typeface="Montserrat SemiBold"/>
                <a:sym typeface="Montserrat SemiBold"/>
              </a:rPr>
              <a:t> any real checks for quality assured posting. Many of those sites are also content mills with no real traffic or rankings. Their only purpose is to charge people for guest posting services by using inflated third party metrics to make the sale. </a:t>
            </a:r>
            <a:endParaRPr sz="1300">
              <a:latin typeface="Montserrat SemiBold"/>
              <a:ea typeface="Montserrat SemiBold"/>
              <a:cs typeface="Montserrat SemiBold"/>
              <a:sym typeface="Montserrat SemiBold"/>
            </a:endParaRPr>
          </a:p>
          <a:p>
            <a:pPr indent="0" lvl="0" marL="0" rtl="0" algn="r">
              <a:spcBef>
                <a:spcPts val="0"/>
              </a:spcBef>
              <a:spcAft>
                <a:spcPts val="0"/>
              </a:spcAft>
              <a:buNone/>
            </a:pPr>
            <a:r>
              <a:rPr i="1" lang="en" sz="1300">
                <a:latin typeface="Montserrat SemiBold"/>
                <a:ea typeface="Montserrat SemiBold"/>
                <a:cs typeface="Montserrat SemiBold"/>
                <a:sym typeface="Montserrat SemiBold"/>
              </a:rPr>
              <a:t>That’s not how we roll.</a:t>
            </a:r>
            <a:endParaRPr i="1"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10" name="Google Shape;210;p30"/>
          <p:cNvSpPr txBox="1"/>
          <p:nvPr/>
        </p:nvSpPr>
        <p:spPr>
          <a:xfrm>
            <a:off x="3816400" y="3524650"/>
            <a:ext cx="5106900" cy="1431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latin typeface="Montserrat SemiBold"/>
                <a:ea typeface="Montserrat SemiBold"/>
                <a:cs typeface="Montserrat SemiBold"/>
                <a:sym typeface="Montserrat SemiBold"/>
              </a:rPr>
              <a:t>We outreach to sites with </a:t>
            </a:r>
            <a:r>
              <a:rPr b="1" lang="en" sz="1600">
                <a:solidFill>
                  <a:srgbClr val="D40000"/>
                </a:solidFill>
                <a:latin typeface="Montserrat"/>
                <a:ea typeface="Montserrat"/>
                <a:cs typeface="Montserrat"/>
                <a:sym typeface="Montserrat"/>
              </a:rPr>
              <a:t>MINIMUM 10K TRAFFIC </a:t>
            </a:r>
            <a:r>
              <a:rPr lang="en" sz="1300">
                <a:latin typeface="Montserrat SemiBold"/>
                <a:ea typeface="Montserrat SemiBold"/>
                <a:cs typeface="Montserrat SemiBold"/>
                <a:sym typeface="Montserrat SemiBold"/>
              </a:rPr>
              <a:t>per month. While tools can be incredibly inaccurate with their traffic metrics, we use Ahrefs to benchmark this number and at least build a uniformed way of qualifying the guest posting sites in our agency’s </a:t>
            </a:r>
            <a:r>
              <a:rPr lang="en" sz="1300">
                <a:latin typeface="Montserrat SemiBold"/>
                <a:ea typeface="Montserrat SemiBold"/>
                <a:cs typeface="Montserrat SemiBold"/>
                <a:sym typeface="Montserrat SemiBold"/>
              </a:rPr>
              <a:t>repertoire</a:t>
            </a:r>
            <a:r>
              <a:rPr lang="en" sz="1300">
                <a:latin typeface="Montserrat SemiBold"/>
                <a:ea typeface="Montserrat SemiBold"/>
                <a:cs typeface="Montserrat SemiBold"/>
                <a:sym typeface="Montserrat SemiBold"/>
              </a:rPr>
              <a:t>.</a:t>
            </a:r>
            <a:endParaRPr sz="1300">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31"/>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216" name="Google Shape;216;p31"/>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217" name="Google Shape;217;p31"/>
          <p:cNvSpPr txBox="1"/>
          <p:nvPr/>
        </p:nvSpPr>
        <p:spPr>
          <a:xfrm>
            <a:off x="320963" y="771650"/>
            <a:ext cx="4071600" cy="458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Sites with large traffic metrics are most likely real sites, so we then move on to the metric we find most important - referring domains. Links are still one of </a:t>
            </a:r>
            <a:r>
              <a:rPr b="1" lang="en" sz="1600">
                <a:solidFill>
                  <a:srgbClr val="D40000"/>
                </a:solidFill>
                <a:latin typeface="Montserrat"/>
                <a:ea typeface="Montserrat"/>
                <a:cs typeface="Montserrat"/>
                <a:sym typeface="Montserrat"/>
              </a:rPr>
              <a:t>MOST IMPACTFUL FACTORS</a:t>
            </a:r>
            <a:r>
              <a:rPr lang="en">
                <a:latin typeface="Montserrat SemiBold"/>
                <a:ea typeface="Montserrat SemiBold"/>
                <a:cs typeface="Montserrat SemiBold"/>
                <a:sym typeface="Montserrat SemiBold"/>
              </a:rPr>
              <a:t> to Google’s algorithm. They pass link juice and help Google “grade” other pages.</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That is why we couldn’t care less about third party metrics like Moz domain authority, Majestic Trust Flow. Those metrics are not indicative of ranking effect from links that are built.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The number, power, and relevance of the referring domains, however, are going to give us a </a:t>
            </a:r>
            <a:r>
              <a:rPr b="1" lang="en" sz="1600">
                <a:solidFill>
                  <a:srgbClr val="D40000"/>
                </a:solidFill>
                <a:latin typeface="Montserrat"/>
                <a:ea typeface="Montserrat"/>
                <a:cs typeface="Montserrat"/>
                <a:sym typeface="Montserrat"/>
              </a:rPr>
              <a:t>SOLID IDEA</a:t>
            </a:r>
            <a:r>
              <a:rPr lang="en">
                <a:latin typeface="Montserrat SemiBold"/>
                <a:ea typeface="Montserrat SemiBold"/>
                <a:cs typeface="Montserrat SemiBold"/>
                <a:sym typeface="Montserrat SemiBold"/>
              </a:rPr>
              <a:t> about the positive movement potential.</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2"/>
          <p:cNvPicPr preferRelativeResize="0"/>
          <p:nvPr/>
        </p:nvPicPr>
        <p:blipFill>
          <a:blip r:embed="rId3">
            <a:alphaModFix/>
          </a:blip>
          <a:stretch>
            <a:fillRect/>
          </a:stretch>
        </p:blipFill>
        <p:spPr>
          <a:xfrm>
            <a:off x="0" y="0"/>
            <a:ext cx="9144000" cy="5143492"/>
          </a:xfrm>
          <a:prstGeom prst="rect">
            <a:avLst/>
          </a:prstGeom>
          <a:noFill/>
          <a:ln>
            <a:noFill/>
          </a:ln>
        </p:spPr>
      </p:pic>
      <p:pic>
        <p:nvPicPr>
          <p:cNvPr id="223" name="Google Shape;223;p32"/>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224" name="Google Shape;224;p32"/>
          <p:cNvSpPr txBox="1"/>
          <p:nvPr/>
        </p:nvSpPr>
        <p:spPr>
          <a:xfrm>
            <a:off x="242438" y="1042875"/>
            <a:ext cx="4071600" cy="383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Once the on-page is squared away, we continue to add blog content to provide additional link targets and interlinking. We also continue to pad your anchor text profile with pillowing links to maintain safe anchor percentages as you add new power links every month. This consistent SEO propels your campaign forward and helps you maintain your </a:t>
            </a:r>
            <a:r>
              <a:rPr lang="en" sz="1300">
                <a:latin typeface="Montserrat SemiBold"/>
                <a:ea typeface="Montserrat SemiBold"/>
                <a:cs typeface="Montserrat SemiBold"/>
                <a:sym typeface="Montserrat SemiBold"/>
              </a:rPr>
              <a:t>rankings</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b="1" lang="en" sz="1600">
                <a:solidFill>
                  <a:srgbClr val="D40000"/>
                </a:solidFill>
                <a:latin typeface="Montserrat"/>
                <a:ea typeface="Montserrat"/>
                <a:cs typeface="Montserrat"/>
                <a:sym typeface="Montserrat"/>
              </a:rPr>
              <a:t>WANT RESULTS LIKE THESE?</a:t>
            </a:r>
            <a:endParaRPr b="1" sz="1600">
              <a:solidFill>
                <a:srgbClr val="D40000"/>
              </a:solidFill>
              <a:latin typeface="Montserrat"/>
              <a:ea typeface="Montserrat"/>
              <a:cs typeface="Montserrat"/>
              <a:sym typeface="Montserrat"/>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Our agency can provide exactly that. Just contact us to get more </a:t>
            </a:r>
            <a:r>
              <a:rPr lang="en" sz="1300">
                <a:latin typeface="Montserrat SemiBold"/>
                <a:ea typeface="Montserrat SemiBold"/>
                <a:cs typeface="Montserrat SemiBold"/>
                <a:sym typeface="Montserrat SemiBold"/>
              </a:rPr>
              <a:t>information</a:t>
            </a:r>
            <a:r>
              <a:rPr lang="en" sz="1300">
                <a:latin typeface="Montserrat SemiBold"/>
                <a:ea typeface="Montserrat SemiBold"/>
                <a:cs typeface="Montserrat SemiBold"/>
                <a:sym typeface="Montserrat SemiBold"/>
              </a:rPr>
              <a:t> on what campaign is best for your needs!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