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Lst>
  <p:sldSz cy="5143500" cx="9144000"/>
  <p:notesSz cx="6858000" cy="9144000"/>
  <p:embeddedFontLst>
    <p:embeddedFont>
      <p:font typeface="Roboto Black"/>
      <p:bold r:id="rId34"/>
      <p:boldItalic r:id="rId35"/>
    </p:embeddedFont>
    <p:embeddedFont>
      <p:font typeface="Roboto"/>
      <p:regular r:id="rId36"/>
      <p:bold r:id="rId37"/>
      <p:italic r:id="rId38"/>
      <p:boldItalic r:id="rId39"/>
    </p:embeddedFont>
    <p:embeddedFont>
      <p:font typeface="Poppins"/>
      <p:regular r:id="rId40"/>
      <p:bold r:id="rId41"/>
      <p:italic r:id="rId42"/>
      <p:boldItalic r:id="rId43"/>
    </p:embeddedFont>
    <p:embeddedFont>
      <p:font typeface="Poppins SemiBold"/>
      <p:regular r:id="rId44"/>
      <p:bold r:id="rId45"/>
      <p:italic r:id="rId46"/>
      <p:boldItalic r:id="rId47"/>
    </p:embeddedFont>
    <p:embeddedFont>
      <p:font typeface="Poppins ExtraBold"/>
      <p:bold r:id="rId48"/>
      <p:boldItalic r:id="rId4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Poppins-regular.fntdata"/><Relationship Id="rId42" Type="http://schemas.openxmlformats.org/officeDocument/2006/relationships/font" Target="fonts/Poppins-italic.fntdata"/><Relationship Id="rId41" Type="http://schemas.openxmlformats.org/officeDocument/2006/relationships/font" Target="fonts/Poppins-bold.fntdata"/><Relationship Id="rId44" Type="http://schemas.openxmlformats.org/officeDocument/2006/relationships/font" Target="fonts/PoppinsSemiBold-regular.fntdata"/><Relationship Id="rId43" Type="http://schemas.openxmlformats.org/officeDocument/2006/relationships/font" Target="fonts/Poppins-boldItalic.fntdata"/><Relationship Id="rId46" Type="http://schemas.openxmlformats.org/officeDocument/2006/relationships/font" Target="fonts/PoppinsSemiBold-italic.fntdata"/><Relationship Id="rId45" Type="http://schemas.openxmlformats.org/officeDocument/2006/relationships/font" Target="fonts/PoppinsSemiBold-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PoppinsExtraBold-bold.fntdata"/><Relationship Id="rId47" Type="http://schemas.openxmlformats.org/officeDocument/2006/relationships/font" Target="fonts/PoppinsSemiBold-boldItalic.fntdata"/><Relationship Id="rId49" Type="http://schemas.openxmlformats.org/officeDocument/2006/relationships/font" Target="fonts/PoppinsExtraBold-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font" Target="fonts/RobotoBlack-boldItalic.fntdata"/><Relationship Id="rId34" Type="http://schemas.openxmlformats.org/officeDocument/2006/relationships/font" Target="fonts/RobotoBlack-bold.fntdata"/><Relationship Id="rId37" Type="http://schemas.openxmlformats.org/officeDocument/2006/relationships/font" Target="fonts/Roboto-bold.fntdata"/><Relationship Id="rId36" Type="http://schemas.openxmlformats.org/officeDocument/2006/relationships/font" Target="fonts/Roboto-regular.fntdata"/><Relationship Id="rId39" Type="http://schemas.openxmlformats.org/officeDocument/2006/relationships/font" Target="fonts/Roboto-boldItalic.fntdata"/><Relationship Id="rId38" Type="http://schemas.openxmlformats.org/officeDocument/2006/relationships/font" Target="fonts/Roboto-italic.fnt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2dc81d5c0c7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2dc81d5c0c7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2dc81d5c0c7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2dc81d5c0c7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2dc81d5c0c7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2dc81d5c0c7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2dc81d5c0c7_0_1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2dc81d5c0c7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2dc81d5c0c7_0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2dc81d5c0c7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2dc81d5c0c7_0_1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2dc81d5c0c7_0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2dc81d5c0c7_0_1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2dc81d5c0c7_0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2dc81d5c0c7_0_1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2dc81d5c0c7_0_1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2dc81d5c0c7_0_1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2dc81d5c0c7_0_1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2dc81d5c0c7_0_1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2dc81d5c0c7_0_1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2dc81d5c0c7_0_2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2dc81d5c0c7_0_2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2dc81d5c0c7_0_2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2dc81d5c0c7_0_2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2dc81d5c0c7_0_2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2dc81d5c0c7_0_2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2dc81d5c0c7_0_2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2dc81d5c0c7_0_2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2dd8e82788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g2dd8e82788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2dd89b5e507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2dd89b5e507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2dd89b5e507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2dd89b5e507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2dd89b5e507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2dd89b5e507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2dd89b5e507_0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2dd89b5e507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2dd89b5e507_0_1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0" name="Google Shape;240;g2dd89b5e507_0_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2dd89b5e507_0_1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0" name="Google Shape;250;g2dd89b5e507_0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2dd89b5e507_0_1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0" name="Google Shape;260;g2dd89b5e507_0_1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2dd89b5e507_0_1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9" name="Google Shape;269;g2dd89b5e507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2dd89b5e507_0_1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9" name="Google Shape;279;g2dd89b5e507_0_1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g2dd89b5e507_0_1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9" name="Google Shape;289;g2dd89b5e507_0_1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2dd89b5e507_0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9" name="Google Shape;299;g2dd89b5e507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g2dc81d5c0c7_0_2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9" name="Google Shape;309;g2dc81d5c0c7_0_2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5.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9.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29.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8.jp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5.jpg"/><Relationship Id="rId4" Type="http://schemas.openxmlformats.org/officeDocument/2006/relationships/image" Target="../media/image30.png"/><Relationship Id="rId5"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3.jp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7.jp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6.jp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4.jp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0.jp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24.jp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9.jp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4.jp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8.jpg"/><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1.jpg"/><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6.jpg"/><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22.jpg"/><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3.jp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2.jp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7.jp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21.jpg"/><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20.jpg"/><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26.jp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23.jp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25.jp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28.jpg"/><Relationship Id="rId4" Type="http://schemas.openxmlformats.org/officeDocument/2006/relationships/image" Target="../media/image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27.jpg"/><Relationship Id="rId4" Type="http://schemas.openxmlformats.org/officeDocument/2006/relationships/image" Target="../media/image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31.jp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55" name="Google Shape;55;p13"/>
          <p:cNvPicPr preferRelativeResize="0"/>
          <p:nvPr/>
        </p:nvPicPr>
        <p:blipFill>
          <a:blip r:embed="rId4">
            <a:alphaModFix/>
          </a:blip>
          <a:stretch>
            <a:fillRect/>
          </a:stretch>
        </p:blipFill>
        <p:spPr>
          <a:xfrm>
            <a:off x="250800" y="239700"/>
            <a:ext cx="1446150" cy="341525"/>
          </a:xfrm>
          <a:prstGeom prst="rect">
            <a:avLst/>
          </a:prstGeom>
          <a:noFill/>
          <a:ln>
            <a:noFill/>
          </a:ln>
        </p:spPr>
      </p:pic>
      <p:sp>
        <p:nvSpPr>
          <p:cNvPr id="56" name="Google Shape;56;p13"/>
          <p:cNvSpPr txBox="1"/>
          <p:nvPr/>
        </p:nvSpPr>
        <p:spPr>
          <a:xfrm>
            <a:off x="2853950" y="1280100"/>
            <a:ext cx="3565800" cy="569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500">
                <a:solidFill>
                  <a:schemeClr val="lt1"/>
                </a:solidFill>
                <a:latin typeface="Poppins"/>
                <a:ea typeface="Poppins"/>
                <a:cs typeface="Poppins"/>
                <a:sym typeface="Poppins"/>
              </a:rPr>
              <a:t>BUSINESS </a:t>
            </a:r>
            <a:r>
              <a:rPr b="1" lang="en" sz="2500">
                <a:solidFill>
                  <a:srgbClr val="BC0F0F"/>
                </a:solidFill>
                <a:latin typeface="Poppins"/>
                <a:ea typeface="Poppins"/>
                <a:cs typeface="Poppins"/>
                <a:sym typeface="Poppins"/>
              </a:rPr>
              <a:t>OWNERS</a:t>
            </a:r>
            <a:r>
              <a:rPr b="1" lang="en" sz="2500">
                <a:solidFill>
                  <a:schemeClr val="lt1"/>
                </a:solidFill>
                <a:latin typeface="Poppins"/>
                <a:ea typeface="Poppins"/>
                <a:cs typeface="Poppins"/>
                <a:sym typeface="Poppins"/>
              </a:rPr>
              <a:t>…</a:t>
            </a:r>
            <a:endParaRPr b="1" sz="2500">
              <a:solidFill>
                <a:schemeClr val="lt1"/>
              </a:solidFill>
              <a:latin typeface="Poppins"/>
              <a:ea typeface="Poppins"/>
              <a:cs typeface="Poppins"/>
              <a:sym typeface="Poppins"/>
            </a:endParaRPr>
          </a:p>
        </p:txBody>
      </p:sp>
      <p:sp>
        <p:nvSpPr>
          <p:cNvPr id="57" name="Google Shape;57;p13"/>
          <p:cNvSpPr txBox="1"/>
          <p:nvPr/>
        </p:nvSpPr>
        <p:spPr>
          <a:xfrm>
            <a:off x="1106750" y="1696550"/>
            <a:ext cx="7060200" cy="1431600"/>
          </a:xfrm>
          <a:prstGeom prst="rect">
            <a:avLst/>
          </a:prstGeom>
          <a:noFill/>
          <a:ln>
            <a:noFill/>
          </a:ln>
        </p:spPr>
        <p:txBody>
          <a:bodyPr anchorCtr="0" anchor="t" bIns="91425" lIns="91425" spcFirstLastPara="1" rIns="91425" wrap="square" tIns="91425">
            <a:spAutoFit/>
          </a:bodyPr>
          <a:lstStyle/>
          <a:p>
            <a:pPr indent="0" lvl="0" marL="0" rtl="0" algn="ctr">
              <a:lnSpc>
                <a:spcPct val="90000"/>
              </a:lnSpc>
              <a:spcBef>
                <a:spcPts val="0"/>
              </a:spcBef>
              <a:spcAft>
                <a:spcPts val="0"/>
              </a:spcAft>
              <a:buNone/>
            </a:pPr>
            <a:r>
              <a:rPr b="1" lang="en" sz="3000">
                <a:solidFill>
                  <a:schemeClr val="lt1"/>
                </a:solidFill>
                <a:latin typeface="Poppins"/>
                <a:ea typeface="Poppins"/>
                <a:cs typeface="Poppins"/>
                <a:sym typeface="Poppins"/>
              </a:rPr>
              <a:t>ARE YOU READY TO INCREASE YOUR</a:t>
            </a:r>
            <a:endParaRPr b="1" sz="3000">
              <a:solidFill>
                <a:schemeClr val="lt1"/>
              </a:solidFill>
              <a:latin typeface="Poppins"/>
              <a:ea typeface="Poppins"/>
              <a:cs typeface="Poppins"/>
              <a:sym typeface="Poppins"/>
            </a:endParaRPr>
          </a:p>
          <a:p>
            <a:pPr indent="0" lvl="0" marL="0" rtl="0" algn="ctr">
              <a:lnSpc>
                <a:spcPct val="90000"/>
              </a:lnSpc>
              <a:spcBef>
                <a:spcPts val="0"/>
              </a:spcBef>
              <a:spcAft>
                <a:spcPts val="0"/>
              </a:spcAft>
              <a:buNone/>
            </a:pPr>
            <a:r>
              <a:rPr b="1" lang="en" sz="3000">
                <a:solidFill>
                  <a:schemeClr val="lt1"/>
                </a:solidFill>
                <a:latin typeface="Poppins"/>
                <a:ea typeface="Poppins"/>
                <a:cs typeface="Poppins"/>
                <a:sym typeface="Poppins"/>
              </a:rPr>
              <a:t>WEBSITE TRAFFIC BY </a:t>
            </a:r>
            <a:r>
              <a:rPr b="1" lang="en" sz="3000">
                <a:solidFill>
                  <a:srgbClr val="BC0F0F"/>
                </a:solidFill>
                <a:latin typeface="Poppins"/>
                <a:ea typeface="Poppins"/>
                <a:cs typeface="Poppins"/>
                <a:sym typeface="Poppins"/>
              </a:rPr>
              <a:t>149%?</a:t>
            </a:r>
            <a:endParaRPr b="1" sz="3000">
              <a:solidFill>
                <a:srgbClr val="BC0F0F"/>
              </a:solidFill>
              <a:latin typeface="Poppins"/>
              <a:ea typeface="Poppins"/>
              <a:cs typeface="Poppins"/>
              <a:sym typeface="Poppins"/>
            </a:endParaRPr>
          </a:p>
          <a:p>
            <a:pPr indent="0" lvl="0" marL="0" rtl="0" algn="ctr">
              <a:lnSpc>
                <a:spcPct val="90000"/>
              </a:lnSpc>
              <a:spcBef>
                <a:spcPts val="0"/>
              </a:spcBef>
              <a:spcAft>
                <a:spcPts val="0"/>
              </a:spcAft>
              <a:buNone/>
            </a:pPr>
            <a:r>
              <a:t/>
            </a:r>
            <a:endParaRPr b="1" sz="3000">
              <a:solidFill>
                <a:schemeClr val="lt1"/>
              </a:solidFill>
              <a:latin typeface="Poppins"/>
              <a:ea typeface="Poppins"/>
              <a:cs typeface="Poppins"/>
              <a:sym typeface="Poppins"/>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pic>
        <p:nvPicPr>
          <p:cNvPr id="62" name="Google Shape;62;p14"/>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63" name="Google Shape;63;p14"/>
          <p:cNvPicPr preferRelativeResize="0"/>
          <p:nvPr/>
        </p:nvPicPr>
        <p:blipFill>
          <a:blip r:embed="rId4">
            <a:alphaModFix/>
          </a:blip>
          <a:stretch>
            <a:fillRect/>
          </a:stretch>
        </p:blipFill>
        <p:spPr>
          <a:xfrm>
            <a:off x="250800" y="239700"/>
            <a:ext cx="1446150" cy="341525"/>
          </a:xfrm>
          <a:prstGeom prst="rect">
            <a:avLst/>
          </a:prstGeom>
          <a:noFill/>
          <a:ln>
            <a:noFill/>
          </a:ln>
        </p:spPr>
      </p:pic>
      <p:sp>
        <p:nvSpPr>
          <p:cNvPr id="64" name="Google Shape;64;p14"/>
          <p:cNvSpPr txBox="1"/>
          <p:nvPr/>
        </p:nvSpPr>
        <p:spPr>
          <a:xfrm>
            <a:off x="299850" y="2714600"/>
            <a:ext cx="5618700" cy="31200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a:solidFill>
                  <a:schemeClr val="lt1"/>
                </a:solidFill>
                <a:latin typeface="Roboto"/>
                <a:ea typeface="Roboto"/>
                <a:cs typeface="Roboto"/>
                <a:sym typeface="Roboto"/>
              </a:rPr>
              <a:t>R</a:t>
            </a:r>
            <a:r>
              <a:rPr lang="en">
                <a:solidFill>
                  <a:schemeClr val="lt1"/>
                </a:solidFill>
                <a:latin typeface="Roboto"/>
                <a:ea typeface="Roboto"/>
                <a:cs typeface="Roboto"/>
                <a:sym typeface="Roboto"/>
              </a:rPr>
              <a:t>ankings don’t happen overnight. If they do, they won’t stick for long.</a:t>
            </a:r>
            <a:endParaRPr>
              <a:solidFill>
                <a:schemeClr val="lt1"/>
              </a:solidFill>
              <a:latin typeface="Roboto"/>
              <a:ea typeface="Roboto"/>
              <a:cs typeface="Roboto"/>
              <a:sym typeface="Roboto"/>
            </a:endParaRPr>
          </a:p>
          <a:p>
            <a:pPr indent="0" lvl="0" marL="0" rtl="0" algn="l">
              <a:lnSpc>
                <a:spcPct val="90000"/>
              </a:lnSpc>
              <a:spcBef>
                <a:spcPts val="0"/>
              </a:spcBef>
              <a:spcAft>
                <a:spcPts val="0"/>
              </a:spcAft>
              <a:buNone/>
            </a:pPr>
            <a:r>
              <a:t/>
            </a:r>
            <a:endParaRPr>
              <a:solidFill>
                <a:schemeClr val="lt1"/>
              </a:solidFill>
              <a:latin typeface="Roboto"/>
              <a:ea typeface="Roboto"/>
              <a:cs typeface="Roboto"/>
              <a:sym typeface="Roboto"/>
            </a:endParaRPr>
          </a:p>
          <a:p>
            <a:pPr indent="0" lvl="0" marL="0" rtl="0" algn="l">
              <a:lnSpc>
                <a:spcPct val="90000"/>
              </a:lnSpc>
              <a:spcBef>
                <a:spcPts val="0"/>
              </a:spcBef>
              <a:spcAft>
                <a:spcPts val="0"/>
              </a:spcAft>
              <a:buNone/>
            </a:pPr>
            <a:r>
              <a:rPr lang="en">
                <a:solidFill>
                  <a:schemeClr val="lt1"/>
                </a:solidFill>
                <a:latin typeface="Roboto"/>
                <a:ea typeface="Roboto"/>
                <a:cs typeface="Roboto"/>
                <a:sym typeface="Roboto"/>
              </a:rPr>
              <a:t>It takes time and consistent effort to rank organically on page 1. That’s why we combine </a:t>
            </a:r>
            <a:r>
              <a:rPr lang="en">
                <a:solidFill>
                  <a:schemeClr val="lt1"/>
                </a:solidFill>
                <a:latin typeface="Roboto"/>
                <a:ea typeface="Roboto"/>
                <a:cs typeface="Roboto"/>
                <a:sym typeface="Roboto"/>
              </a:rPr>
              <a:t>real, in-depth thought with crucial competitor data and tested ranking tactics in order to help each of our DFY SEO campaigns excel. There’s a lot that needs to go into every campaign in order to make it successful; but when all of the pieces line up just right, you’re in for some spectacular SERP gains and traffic increases! </a:t>
            </a:r>
            <a:r>
              <a:rPr lang="en" sz="1300">
                <a:solidFill>
                  <a:schemeClr val="lt1"/>
                </a:solidFill>
                <a:latin typeface="Roboto"/>
                <a:ea typeface="Roboto"/>
                <a:cs typeface="Roboto"/>
                <a:sym typeface="Roboto"/>
              </a:rPr>
              <a:t>In this case study, we’re going to explore one of the biggest goals of any SEO campaign: </a:t>
            </a:r>
            <a:r>
              <a:rPr lang="en" sz="1500">
                <a:solidFill>
                  <a:schemeClr val="lt1"/>
                </a:solidFill>
                <a:latin typeface="Roboto Black"/>
                <a:ea typeface="Roboto Black"/>
                <a:cs typeface="Roboto Black"/>
                <a:sym typeface="Roboto Black"/>
              </a:rPr>
              <a:t>TRAFFIC</a:t>
            </a:r>
            <a:r>
              <a:rPr lang="en" sz="1300">
                <a:solidFill>
                  <a:schemeClr val="lt1"/>
                </a:solidFill>
                <a:latin typeface="Roboto"/>
                <a:ea typeface="Roboto"/>
                <a:cs typeface="Roboto"/>
                <a:sym typeface="Roboto"/>
              </a:rPr>
              <a:t>. </a:t>
            </a:r>
            <a:endParaRPr sz="1300">
              <a:solidFill>
                <a:schemeClr val="lt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300">
                <a:solidFill>
                  <a:schemeClr val="lt1"/>
                </a:solidFill>
                <a:latin typeface="Roboto"/>
                <a:ea typeface="Roboto"/>
                <a:cs typeface="Roboto"/>
                <a:sym typeface="Roboto"/>
              </a:rPr>
              <a:t>And we’ll show you exactly how we’re getting it for our clients month after month after month.</a:t>
            </a:r>
            <a:endParaRPr>
              <a:solidFill>
                <a:schemeClr val="lt1"/>
              </a:solidFill>
              <a:latin typeface="Roboto"/>
              <a:ea typeface="Roboto"/>
              <a:cs typeface="Roboto"/>
              <a:sym typeface="Roboto"/>
            </a:endParaRPr>
          </a:p>
          <a:p>
            <a:pPr indent="0" lvl="0" marL="0" rtl="0" algn="l">
              <a:lnSpc>
                <a:spcPct val="90000"/>
              </a:lnSpc>
              <a:spcBef>
                <a:spcPts val="0"/>
              </a:spcBef>
              <a:spcAft>
                <a:spcPts val="0"/>
              </a:spcAft>
              <a:buNone/>
            </a:pPr>
            <a:r>
              <a:t/>
            </a:r>
            <a:endParaRPr>
              <a:solidFill>
                <a:schemeClr val="lt1"/>
              </a:solidFill>
              <a:latin typeface="Roboto"/>
              <a:ea typeface="Roboto"/>
              <a:cs typeface="Roboto"/>
              <a:sym typeface="Roboto"/>
            </a:endParaRPr>
          </a:p>
          <a:p>
            <a:pPr indent="0" lvl="0" marL="0" rtl="0" algn="l">
              <a:lnSpc>
                <a:spcPct val="90000"/>
              </a:lnSpc>
              <a:spcBef>
                <a:spcPts val="0"/>
              </a:spcBef>
              <a:spcAft>
                <a:spcPts val="0"/>
              </a:spcAft>
              <a:buNone/>
            </a:pPr>
            <a:r>
              <a:t/>
            </a:r>
            <a:endParaRPr>
              <a:solidFill>
                <a:schemeClr val="lt1"/>
              </a:solidFill>
              <a:latin typeface="Roboto"/>
              <a:ea typeface="Roboto"/>
              <a:cs typeface="Roboto"/>
              <a:sym typeface="Roboto"/>
            </a:endParaRPr>
          </a:p>
          <a:p>
            <a:pPr indent="0" lvl="0" marL="0" rtl="0" algn="l">
              <a:lnSpc>
                <a:spcPct val="90000"/>
              </a:lnSpc>
              <a:spcBef>
                <a:spcPts val="0"/>
              </a:spcBef>
              <a:spcAft>
                <a:spcPts val="0"/>
              </a:spcAft>
              <a:buNone/>
            </a:pPr>
            <a:r>
              <a:t/>
            </a:r>
            <a:endParaRPr>
              <a:solidFill>
                <a:schemeClr val="lt1"/>
              </a:solidFill>
              <a:latin typeface="Roboto"/>
              <a:ea typeface="Roboto"/>
              <a:cs typeface="Roboto"/>
              <a:sym typeface="Roboto"/>
            </a:endParaRPr>
          </a:p>
        </p:txBody>
      </p:sp>
      <p:sp>
        <p:nvSpPr>
          <p:cNvPr id="65" name="Google Shape;65;p14"/>
          <p:cNvSpPr txBox="1"/>
          <p:nvPr/>
        </p:nvSpPr>
        <p:spPr>
          <a:xfrm>
            <a:off x="299850" y="805563"/>
            <a:ext cx="4179600" cy="5541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3000">
                <a:latin typeface="Poppins ExtraBold"/>
                <a:ea typeface="Poppins ExtraBold"/>
                <a:cs typeface="Poppins ExtraBold"/>
                <a:sym typeface="Poppins ExtraBold"/>
              </a:rPr>
              <a:t>KNOW </a:t>
            </a:r>
            <a:r>
              <a:rPr lang="en" sz="3000">
                <a:latin typeface="Poppins ExtraBold"/>
                <a:ea typeface="Poppins ExtraBold"/>
                <a:cs typeface="Poppins ExtraBold"/>
                <a:sym typeface="Poppins ExtraBold"/>
              </a:rPr>
              <a:t>THE VALUE OF</a:t>
            </a:r>
            <a:endParaRPr sz="3000">
              <a:latin typeface="Poppins ExtraBold"/>
              <a:ea typeface="Poppins ExtraBold"/>
              <a:cs typeface="Poppins ExtraBold"/>
              <a:sym typeface="Poppins ExtraBold"/>
            </a:endParaRPr>
          </a:p>
        </p:txBody>
      </p:sp>
      <p:sp>
        <p:nvSpPr>
          <p:cNvPr id="66" name="Google Shape;66;p14"/>
          <p:cNvSpPr txBox="1"/>
          <p:nvPr/>
        </p:nvSpPr>
        <p:spPr>
          <a:xfrm>
            <a:off x="299850" y="1560938"/>
            <a:ext cx="4935600" cy="9234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3000">
                <a:solidFill>
                  <a:srgbClr val="BC0F0F"/>
                </a:solidFill>
                <a:latin typeface="Poppins ExtraBold"/>
                <a:ea typeface="Poppins ExtraBold"/>
                <a:cs typeface="Poppins ExtraBold"/>
                <a:sym typeface="Poppins ExtraBold"/>
              </a:rPr>
              <a:t>DFY SEO SOLUTIONS</a:t>
            </a:r>
            <a:endParaRPr sz="3000">
              <a:solidFill>
                <a:srgbClr val="BC0F0F"/>
              </a:solidFill>
              <a:latin typeface="Poppins ExtraBold"/>
              <a:ea typeface="Poppins ExtraBold"/>
              <a:cs typeface="Poppins ExtraBold"/>
              <a:sym typeface="Poppins ExtraBold"/>
            </a:endParaRPr>
          </a:p>
          <a:p>
            <a:pPr indent="0" lvl="0" marL="0" rtl="0" algn="l">
              <a:lnSpc>
                <a:spcPct val="80000"/>
              </a:lnSpc>
              <a:spcBef>
                <a:spcPts val="0"/>
              </a:spcBef>
              <a:spcAft>
                <a:spcPts val="0"/>
              </a:spcAft>
              <a:buNone/>
            </a:pPr>
            <a:r>
              <a:rPr lang="en" sz="3000">
                <a:solidFill>
                  <a:srgbClr val="BC0F0F"/>
                </a:solidFill>
                <a:latin typeface="Poppins ExtraBold"/>
                <a:ea typeface="Poppins ExtraBold"/>
                <a:cs typeface="Poppins ExtraBold"/>
                <a:sym typeface="Poppins ExtraBold"/>
              </a:rPr>
              <a:t>FOR ONLINE BRANDS</a:t>
            </a:r>
            <a:endParaRPr sz="3000">
              <a:solidFill>
                <a:srgbClr val="BC0F0F"/>
              </a:solidFill>
              <a:latin typeface="Poppins ExtraBold"/>
              <a:ea typeface="Poppins ExtraBold"/>
              <a:cs typeface="Poppins ExtraBold"/>
              <a:sym typeface="Poppins ExtraBo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pic>
        <p:nvPicPr>
          <p:cNvPr id="71" name="Google Shape;71;p15"/>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72" name="Google Shape;72;p15"/>
          <p:cNvPicPr preferRelativeResize="0"/>
          <p:nvPr/>
        </p:nvPicPr>
        <p:blipFill>
          <a:blip r:embed="rId4">
            <a:alphaModFix/>
          </a:blip>
          <a:stretch>
            <a:fillRect/>
          </a:stretch>
        </p:blipFill>
        <p:spPr>
          <a:xfrm>
            <a:off x="250800" y="239700"/>
            <a:ext cx="1446150" cy="341525"/>
          </a:xfrm>
          <a:prstGeom prst="rect">
            <a:avLst/>
          </a:prstGeom>
          <a:noFill/>
          <a:ln>
            <a:noFill/>
          </a:ln>
        </p:spPr>
      </p:pic>
      <p:sp>
        <p:nvSpPr>
          <p:cNvPr id="73" name="Google Shape;73;p15"/>
          <p:cNvSpPr txBox="1"/>
          <p:nvPr/>
        </p:nvSpPr>
        <p:spPr>
          <a:xfrm>
            <a:off x="319650" y="857550"/>
            <a:ext cx="5058600" cy="42792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Clr>
                <a:schemeClr val="dk1"/>
              </a:buClr>
              <a:buSzPts val="1100"/>
              <a:buFont typeface="Arial"/>
              <a:buNone/>
            </a:pPr>
            <a:r>
              <a:rPr lang="en">
                <a:solidFill>
                  <a:schemeClr val="dk1"/>
                </a:solidFill>
                <a:latin typeface="Roboto"/>
                <a:ea typeface="Roboto"/>
                <a:cs typeface="Roboto"/>
                <a:sym typeface="Roboto"/>
              </a:rPr>
              <a:t>With the </a:t>
            </a:r>
            <a:r>
              <a:rPr i="1" lang="en">
                <a:solidFill>
                  <a:schemeClr val="dk1"/>
                </a:solidFill>
                <a:latin typeface="Roboto"/>
                <a:ea typeface="Roboto"/>
                <a:cs typeface="Roboto"/>
                <a:sym typeface="Roboto"/>
              </a:rPr>
              <a:t>right </a:t>
            </a:r>
            <a:r>
              <a:rPr lang="en">
                <a:solidFill>
                  <a:schemeClr val="dk1"/>
                </a:solidFill>
                <a:latin typeface="Roboto"/>
                <a:ea typeface="Roboto"/>
                <a:cs typeface="Roboto"/>
                <a:sym typeface="Roboto"/>
              </a:rPr>
              <a:t>SEO campaign, you can achieve more than ranking for low hanging terms. We create a long-term strategy to propel your rankings, along with </a:t>
            </a:r>
            <a:r>
              <a:rPr lang="en">
                <a:solidFill>
                  <a:srgbClr val="BC0F0F"/>
                </a:solidFill>
                <a:latin typeface="Roboto Black"/>
                <a:ea typeface="Roboto Black"/>
                <a:cs typeface="Roboto Black"/>
                <a:sym typeface="Roboto Black"/>
              </a:rPr>
              <a:t>INCREASES IN TRAFFIC AND LEAD GENERATION</a:t>
            </a:r>
            <a:r>
              <a:rPr lang="en">
                <a:solidFill>
                  <a:schemeClr val="dk1"/>
                </a:solidFill>
                <a:latin typeface="Roboto"/>
                <a:ea typeface="Roboto"/>
                <a:cs typeface="Roboto"/>
                <a:sym typeface="Roboto"/>
              </a:rPr>
              <a:t>! </a:t>
            </a:r>
            <a:r>
              <a:rPr i="1" lang="en">
                <a:solidFill>
                  <a:schemeClr val="dk1"/>
                </a:solidFill>
                <a:latin typeface="Roboto"/>
                <a:ea typeface="Roboto"/>
                <a:cs typeface="Roboto"/>
                <a:sym typeface="Roboto"/>
              </a:rPr>
              <a:t>But what does a truly valuable SEO campaign look like? </a:t>
            </a:r>
            <a:endParaRPr>
              <a:solidFill>
                <a:schemeClr val="dk1"/>
              </a:solidFill>
              <a:latin typeface="Roboto"/>
              <a:ea typeface="Roboto"/>
              <a:cs typeface="Roboto"/>
              <a:sym typeface="Roboto"/>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latin typeface="Roboto"/>
              <a:ea typeface="Roboto"/>
              <a:cs typeface="Roboto"/>
              <a:sym typeface="Roboto"/>
            </a:endParaRPr>
          </a:p>
          <a:p>
            <a:pPr indent="0" lvl="0" marL="0" rtl="0" algn="l">
              <a:lnSpc>
                <a:spcPct val="100000"/>
              </a:lnSpc>
              <a:spcBef>
                <a:spcPts val="0"/>
              </a:spcBef>
              <a:spcAft>
                <a:spcPts val="0"/>
              </a:spcAft>
              <a:buClr>
                <a:schemeClr val="dk1"/>
              </a:buClr>
              <a:buSzPts val="1100"/>
              <a:buFont typeface="Arial"/>
              <a:buNone/>
            </a:pPr>
            <a:r>
              <a:rPr lang="en">
                <a:solidFill>
                  <a:schemeClr val="dk1"/>
                </a:solidFill>
                <a:latin typeface="Roboto"/>
                <a:ea typeface="Roboto"/>
                <a:cs typeface="Roboto"/>
                <a:sym typeface="Roboto"/>
              </a:rPr>
              <a:t>Our Monthly Organic SEO campaign </a:t>
            </a:r>
            <a:r>
              <a:rPr lang="en">
                <a:solidFill>
                  <a:schemeClr val="dk1"/>
                </a:solidFill>
                <a:latin typeface="Roboto"/>
                <a:ea typeface="Roboto"/>
                <a:cs typeface="Roboto"/>
                <a:sym typeface="Roboto"/>
              </a:rPr>
              <a:t>was able to skyrocket organic and local traffic for a service area business in a major US city. T</a:t>
            </a:r>
            <a:r>
              <a:rPr lang="en">
                <a:solidFill>
                  <a:schemeClr val="dk1"/>
                </a:solidFill>
                <a:latin typeface="Roboto"/>
                <a:ea typeface="Roboto"/>
                <a:cs typeface="Roboto"/>
                <a:sym typeface="Roboto"/>
              </a:rPr>
              <a:t>he results demonstrate why our packages are such a </a:t>
            </a:r>
            <a:r>
              <a:rPr lang="en">
                <a:solidFill>
                  <a:srgbClr val="BC0F0F"/>
                </a:solidFill>
                <a:latin typeface="Roboto Black"/>
                <a:ea typeface="Roboto Black"/>
                <a:cs typeface="Roboto Black"/>
                <a:sym typeface="Roboto Black"/>
              </a:rPr>
              <a:t>POWERFUL METHOD FOR IMPROVING RANKINGS </a:t>
            </a:r>
            <a:r>
              <a:rPr lang="en">
                <a:solidFill>
                  <a:schemeClr val="dk1"/>
                </a:solidFill>
                <a:latin typeface="Roboto"/>
                <a:ea typeface="Roboto"/>
                <a:cs typeface="Roboto"/>
                <a:sym typeface="Roboto"/>
              </a:rPr>
              <a:t>and generating more traffic for brands large and small.</a:t>
            </a:r>
            <a:endParaRPr>
              <a:solidFill>
                <a:schemeClr val="dk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t/>
            </a:r>
            <a:endParaRPr>
              <a:solidFill>
                <a:schemeClr val="dk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a:solidFill>
                  <a:schemeClr val="dk1"/>
                </a:solidFill>
                <a:latin typeface="Roboto"/>
                <a:ea typeface="Roboto"/>
                <a:cs typeface="Roboto"/>
                <a:sym typeface="Roboto"/>
              </a:rPr>
              <a:t>Over the 1st six months, our team more than </a:t>
            </a:r>
            <a:r>
              <a:rPr lang="en">
                <a:solidFill>
                  <a:srgbClr val="BC0F0F"/>
                </a:solidFill>
                <a:latin typeface="Roboto Black"/>
                <a:ea typeface="Roboto Black"/>
                <a:cs typeface="Roboto Black"/>
                <a:sym typeface="Roboto Black"/>
              </a:rPr>
              <a:t>DOUBLED THE AMOUNT OF TRAFFIC</a:t>
            </a:r>
            <a:r>
              <a:rPr lang="en">
                <a:solidFill>
                  <a:schemeClr val="dk1"/>
                </a:solidFill>
                <a:latin typeface="Roboto"/>
                <a:ea typeface="Roboto"/>
                <a:cs typeface="Roboto"/>
                <a:sym typeface="Roboto"/>
              </a:rPr>
              <a:t> from new users, bring in additional leads and sales. Six months might seem like a long time, but it’s </a:t>
            </a:r>
            <a:r>
              <a:rPr i="1" lang="en">
                <a:solidFill>
                  <a:schemeClr val="dk1"/>
                </a:solidFill>
                <a:latin typeface="Roboto"/>
                <a:ea typeface="Roboto"/>
                <a:cs typeface="Roboto"/>
                <a:sym typeface="Roboto"/>
              </a:rPr>
              <a:t>only a breath</a:t>
            </a:r>
            <a:r>
              <a:rPr lang="en">
                <a:solidFill>
                  <a:schemeClr val="dk1"/>
                </a:solidFill>
                <a:latin typeface="Roboto"/>
                <a:ea typeface="Roboto"/>
                <a:cs typeface="Roboto"/>
                <a:sym typeface="Roboto"/>
              </a:rPr>
              <a:t> in the world of SEO. While a single, well-placed link with the right anchor text could skyrocket your website rankings overnight, a single misstep can set you back months of hard work. </a:t>
            </a:r>
            <a:endParaRPr>
              <a:solidFill>
                <a:schemeClr val="dk1"/>
              </a:solidFill>
              <a:latin typeface="Roboto"/>
              <a:ea typeface="Roboto"/>
              <a:cs typeface="Roboto"/>
              <a:sym typeface="Robot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79" name="Google Shape;79;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80" name="Google Shape;80;p16"/>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81" name="Google Shape;81;p16"/>
          <p:cNvPicPr preferRelativeResize="0"/>
          <p:nvPr/>
        </p:nvPicPr>
        <p:blipFill>
          <a:blip r:embed="rId4">
            <a:alphaModFix/>
          </a:blip>
          <a:stretch>
            <a:fillRect/>
          </a:stretch>
        </p:blipFill>
        <p:spPr>
          <a:xfrm>
            <a:off x="239475" y="197675"/>
            <a:ext cx="1446150" cy="341525"/>
          </a:xfrm>
          <a:prstGeom prst="rect">
            <a:avLst/>
          </a:prstGeom>
          <a:noFill/>
          <a:ln>
            <a:noFill/>
          </a:ln>
        </p:spPr>
      </p:pic>
      <p:sp>
        <p:nvSpPr>
          <p:cNvPr id="82" name="Google Shape;82;p16"/>
          <p:cNvSpPr txBox="1"/>
          <p:nvPr/>
        </p:nvSpPr>
        <p:spPr>
          <a:xfrm>
            <a:off x="268900" y="592125"/>
            <a:ext cx="3999900" cy="3240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solidFill>
                  <a:schemeClr val="dk1"/>
                </a:solidFill>
                <a:latin typeface="Roboto"/>
                <a:ea typeface="Roboto"/>
                <a:cs typeface="Roboto"/>
                <a:sym typeface="Roboto"/>
              </a:rPr>
              <a:t>Whether we’re looking at a small or </a:t>
            </a:r>
            <a:r>
              <a:rPr lang="en">
                <a:solidFill>
                  <a:schemeClr val="dk1"/>
                </a:solidFill>
                <a:latin typeface="Roboto"/>
                <a:ea typeface="Roboto"/>
                <a:cs typeface="Roboto"/>
                <a:sym typeface="Roboto"/>
              </a:rPr>
              <a:t>nationwide </a:t>
            </a:r>
            <a:r>
              <a:rPr lang="en">
                <a:solidFill>
                  <a:schemeClr val="dk1"/>
                </a:solidFill>
                <a:latin typeface="Roboto"/>
                <a:ea typeface="Roboto"/>
                <a:cs typeface="Roboto"/>
                <a:sym typeface="Roboto"/>
              </a:rPr>
              <a:t>website, the first step in every campaign is run a thorough </a:t>
            </a:r>
            <a:r>
              <a:rPr lang="en" sz="1600">
                <a:solidFill>
                  <a:srgbClr val="BC0F0F"/>
                </a:solidFill>
                <a:latin typeface="Roboto Black"/>
                <a:ea typeface="Roboto Black"/>
                <a:cs typeface="Roboto Black"/>
                <a:sym typeface="Roboto Black"/>
              </a:rPr>
              <a:t>TECHNICAL &amp; QUALITY AUDIT.</a:t>
            </a:r>
            <a:endParaRPr sz="1600">
              <a:solidFill>
                <a:srgbClr val="BC0F0F"/>
              </a:solidFill>
              <a:latin typeface="Roboto Black"/>
              <a:ea typeface="Roboto Black"/>
              <a:cs typeface="Roboto Black"/>
              <a:sym typeface="Roboto Black"/>
            </a:endParaRPr>
          </a:p>
          <a:p>
            <a:pPr indent="0" lvl="0" marL="0" rtl="0" algn="l">
              <a:spcBef>
                <a:spcPts val="0"/>
              </a:spcBef>
              <a:spcAft>
                <a:spcPts val="0"/>
              </a:spcAft>
              <a:buClr>
                <a:schemeClr val="dk1"/>
              </a:buClr>
              <a:buSzPts val="1100"/>
              <a:buFont typeface="Arial"/>
              <a:buNone/>
            </a:pPr>
            <a:r>
              <a:t/>
            </a:r>
            <a:endParaRPr>
              <a:solidFill>
                <a:schemeClr val="dk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a:solidFill>
                  <a:schemeClr val="dk1"/>
                </a:solidFill>
                <a:latin typeface="Roboto"/>
                <a:ea typeface="Roboto"/>
                <a:cs typeface="Roboto"/>
                <a:sym typeface="Roboto"/>
              </a:rPr>
              <a:t>It’s </a:t>
            </a:r>
            <a:r>
              <a:rPr lang="en" sz="1600">
                <a:solidFill>
                  <a:srgbClr val="BC0F0F"/>
                </a:solidFill>
                <a:latin typeface="Roboto Black"/>
                <a:ea typeface="Roboto Black"/>
                <a:cs typeface="Roboto Black"/>
                <a:sym typeface="Roboto Black"/>
              </a:rPr>
              <a:t>CRITICAL TO THE QUALITY &amp; RESULTS</a:t>
            </a:r>
            <a:r>
              <a:rPr lang="en">
                <a:solidFill>
                  <a:schemeClr val="dk1"/>
                </a:solidFill>
                <a:latin typeface="Roboto"/>
                <a:ea typeface="Roboto"/>
                <a:cs typeface="Roboto"/>
                <a:sym typeface="Roboto"/>
              </a:rPr>
              <a:t> of our painstakingly-crafted strategy. </a:t>
            </a:r>
            <a:r>
              <a:rPr lang="en" sz="1350">
                <a:solidFill>
                  <a:schemeClr val="dk1"/>
                </a:solidFill>
                <a:latin typeface="Roboto"/>
                <a:ea typeface="Roboto"/>
                <a:cs typeface="Roboto"/>
                <a:sym typeface="Roboto"/>
              </a:rPr>
              <a:t>Not only do we need to know where you’re starting out and what’s holding you back. We also need to know what competitors are doing right so we can hit those marks as well. For example, heavier anchor text optimization could easily lead to early improvements for our own client site, but we won’t know until analysis is  completed</a:t>
            </a:r>
            <a:endParaRPr>
              <a:solidFill>
                <a:schemeClr val="dk1"/>
              </a:solidFill>
              <a:latin typeface="Roboto"/>
              <a:ea typeface="Roboto"/>
              <a:cs typeface="Roboto"/>
              <a:sym typeface="Roboto"/>
            </a:endParaRPr>
          </a:p>
          <a:p>
            <a:pPr indent="0" lvl="0" marL="0" rtl="0" algn="l">
              <a:lnSpc>
                <a:spcPct val="100000"/>
              </a:lnSpc>
              <a:spcBef>
                <a:spcPts val="0"/>
              </a:spcBef>
              <a:spcAft>
                <a:spcPts val="0"/>
              </a:spcAft>
              <a:buNone/>
            </a:pPr>
            <a:r>
              <a:t/>
            </a:r>
            <a:endParaRPr>
              <a:solidFill>
                <a:schemeClr val="dk1"/>
              </a:solidFill>
              <a:latin typeface="Roboto"/>
              <a:ea typeface="Roboto"/>
              <a:cs typeface="Roboto"/>
              <a:sym typeface="Roboto"/>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88" name="Google Shape;88;p1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89" name="Google Shape;89;p17"/>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90" name="Google Shape;90;p17"/>
          <p:cNvPicPr preferRelativeResize="0"/>
          <p:nvPr/>
        </p:nvPicPr>
        <p:blipFill>
          <a:blip r:embed="rId4">
            <a:alphaModFix/>
          </a:blip>
          <a:stretch>
            <a:fillRect/>
          </a:stretch>
        </p:blipFill>
        <p:spPr>
          <a:xfrm>
            <a:off x="0" y="32300"/>
            <a:ext cx="9144000" cy="5143500"/>
          </a:xfrm>
          <a:prstGeom prst="rect">
            <a:avLst/>
          </a:prstGeom>
          <a:noFill/>
          <a:ln>
            <a:noFill/>
          </a:ln>
        </p:spPr>
      </p:pic>
      <p:pic>
        <p:nvPicPr>
          <p:cNvPr id="91" name="Google Shape;91;p17"/>
          <p:cNvPicPr preferRelativeResize="0"/>
          <p:nvPr/>
        </p:nvPicPr>
        <p:blipFill>
          <a:blip r:embed="rId5">
            <a:alphaModFix/>
          </a:blip>
          <a:stretch>
            <a:fillRect/>
          </a:stretch>
        </p:blipFill>
        <p:spPr>
          <a:xfrm>
            <a:off x="174600" y="163500"/>
            <a:ext cx="1446150" cy="341525"/>
          </a:xfrm>
          <a:prstGeom prst="rect">
            <a:avLst/>
          </a:prstGeom>
          <a:noFill/>
          <a:ln>
            <a:noFill/>
          </a:ln>
        </p:spPr>
      </p:pic>
      <p:sp>
        <p:nvSpPr>
          <p:cNvPr id="92" name="Google Shape;92;p17"/>
          <p:cNvSpPr txBox="1"/>
          <p:nvPr/>
        </p:nvSpPr>
        <p:spPr>
          <a:xfrm>
            <a:off x="3377100" y="1266200"/>
            <a:ext cx="5455200" cy="39096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lang="en">
                <a:solidFill>
                  <a:schemeClr val="lt1"/>
                </a:solidFill>
                <a:latin typeface="Roboto"/>
                <a:ea typeface="Roboto"/>
                <a:cs typeface="Roboto"/>
                <a:sym typeface="Roboto"/>
              </a:rPr>
              <a:t>One thing we </a:t>
            </a:r>
            <a:r>
              <a:rPr i="1" lang="en">
                <a:solidFill>
                  <a:schemeClr val="lt1"/>
                </a:solidFill>
                <a:latin typeface="Roboto"/>
                <a:ea typeface="Roboto"/>
                <a:cs typeface="Roboto"/>
                <a:sym typeface="Roboto"/>
              </a:rPr>
              <a:t>know for sure</a:t>
            </a:r>
            <a:r>
              <a:rPr lang="en">
                <a:solidFill>
                  <a:schemeClr val="lt1"/>
                </a:solidFill>
                <a:latin typeface="Roboto"/>
                <a:ea typeface="Roboto"/>
                <a:cs typeface="Roboto"/>
                <a:sym typeface="Roboto"/>
              </a:rPr>
              <a:t> is when any new client comes onboard we need to immediately start working towards a balanced anchor text profile. Many sites come to us with virtually zero anchor text profile, while others have an over-optimized anchors. Both are bad.</a:t>
            </a:r>
            <a:endParaRPr>
              <a:solidFill>
                <a:schemeClr val="lt1"/>
              </a:solidFill>
              <a:latin typeface="Roboto"/>
              <a:ea typeface="Roboto"/>
              <a:cs typeface="Roboto"/>
              <a:sym typeface="Roboto"/>
            </a:endParaRPr>
          </a:p>
          <a:p>
            <a:pPr indent="0" lvl="0" marL="0" rtl="0" algn="l">
              <a:lnSpc>
                <a:spcPct val="100000"/>
              </a:lnSpc>
              <a:spcBef>
                <a:spcPts val="0"/>
              </a:spcBef>
              <a:spcAft>
                <a:spcPts val="0"/>
              </a:spcAft>
              <a:buNone/>
            </a:pPr>
            <a:r>
              <a:t/>
            </a:r>
            <a:endParaRPr>
              <a:solidFill>
                <a:schemeClr val="lt1"/>
              </a:solidFill>
              <a:latin typeface="Roboto"/>
              <a:ea typeface="Roboto"/>
              <a:cs typeface="Roboto"/>
              <a:sym typeface="Roboto"/>
            </a:endParaRPr>
          </a:p>
          <a:p>
            <a:pPr indent="0" lvl="0" marL="0" rtl="0" algn="l">
              <a:lnSpc>
                <a:spcPct val="100000"/>
              </a:lnSpc>
              <a:spcBef>
                <a:spcPts val="0"/>
              </a:spcBef>
              <a:spcAft>
                <a:spcPts val="0"/>
              </a:spcAft>
              <a:buNone/>
            </a:pPr>
            <a:r>
              <a:rPr lang="en">
                <a:solidFill>
                  <a:schemeClr val="lt1"/>
                </a:solidFill>
                <a:latin typeface="Roboto"/>
                <a:ea typeface="Roboto"/>
                <a:cs typeface="Roboto"/>
                <a:sym typeface="Roboto"/>
              </a:rPr>
              <a:t>Your anchor text matters. Whether we’re building a guest post or syndicating a press release, the type of anchor used and the properties linked can  significantly impact</a:t>
            </a:r>
            <a:r>
              <a:rPr lang="en">
                <a:solidFill>
                  <a:schemeClr val="lt1"/>
                </a:solidFill>
                <a:latin typeface="Roboto"/>
                <a:ea typeface="Roboto"/>
                <a:cs typeface="Roboto"/>
                <a:sym typeface="Roboto"/>
              </a:rPr>
              <a:t> </a:t>
            </a:r>
            <a:r>
              <a:rPr lang="en">
                <a:solidFill>
                  <a:schemeClr val="lt1"/>
                </a:solidFill>
                <a:latin typeface="Roboto"/>
                <a:ea typeface="Roboto"/>
                <a:cs typeface="Roboto"/>
                <a:sym typeface="Roboto"/>
              </a:rPr>
              <a:t>the overall health of your campaign. Not to mention the URL optimization, or even the name of your brand. </a:t>
            </a:r>
            <a:endParaRPr>
              <a:solidFill>
                <a:schemeClr val="lt1"/>
              </a:solidFill>
              <a:latin typeface="Roboto"/>
              <a:ea typeface="Roboto"/>
              <a:cs typeface="Roboto"/>
              <a:sym typeface="Roboto"/>
            </a:endParaRPr>
          </a:p>
          <a:p>
            <a:pPr indent="0" lvl="0" marL="0" rtl="0" algn="l">
              <a:lnSpc>
                <a:spcPct val="100000"/>
              </a:lnSpc>
              <a:spcBef>
                <a:spcPts val="0"/>
              </a:spcBef>
              <a:spcAft>
                <a:spcPts val="0"/>
              </a:spcAft>
              <a:buNone/>
            </a:pPr>
            <a:r>
              <a:t/>
            </a:r>
            <a:endParaRPr>
              <a:solidFill>
                <a:schemeClr val="lt1"/>
              </a:solidFill>
              <a:latin typeface="Roboto"/>
              <a:ea typeface="Roboto"/>
              <a:cs typeface="Roboto"/>
              <a:sym typeface="Roboto"/>
            </a:endParaRPr>
          </a:p>
          <a:p>
            <a:pPr indent="0" lvl="0" marL="0" rtl="0" algn="l">
              <a:lnSpc>
                <a:spcPct val="100000"/>
              </a:lnSpc>
              <a:spcBef>
                <a:spcPts val="0"/>
              </a:spcBef>
              <a:spcAft>
                <a:spcPts val="0"/>
              </a:spcAft>
              <a:buNone/>
            </a:pPr>
            <a:r>
              <a:rPr lang="en">
                <a:solidFill>
                  <a:schemeClr val="lt1"/>
                </a:solidFill>
                <a:latin typeface="Roboto"/>
                <a:ea typeface="Roboto"/>
                <a:cs typeface="Roboto"/>
                <a:sym typeface="Roboto"/>
              </a:rPr>
              <a:t>No matter where your site is starting, the </a:t>
            </a:r>
            <a:r>
              <a:rPr b="1" lang="en" sz="1600">
                <a:solidFill>
                  <a:srgbClr val="BC0F0F"/>
                </a:solidFill>
                <a:latin typeface="Roboto"/>
                <a:ea typeface="Roboto"/>
                <a:cs typeface="Roboto"/>
                <a:sym typeface="Roboto"/>
              </a:rPr>
              <a:t>ANCHOR TEXT ANALYSIS AND THREE MONTH LINK MAP</a:t>
            </a:r>
            <a:r>
              <a:rPr lang="en">
                <a:solidFill>
                  <a:schemeClr val="lt1"/>
                </a:solidFill>
                <a:latin typeface="Roboto"/>
                <a:ea typeface="Roboto"/>
                <a:cs typeface="Roboto"/>
                <a:sym typeface="Roboto"/>
              </a:rPr>
              <a:t> included in every SEO campaign will help ensure your site always has a robust yet balanced anchor text profile.</a:t>
            </a:r>
            <a:endParaRPr>
              <a:solidFill>
                <a:schemeClr val="lt1"/>
              </a:solidFill>
              <a:latin typeface="Roboto"/>
              <a:ea typeface="Roboto"/>
              <a:cs typeface="Roboto"/>
              <a:sym typeface="Roboto"/>
            </a:endParaRPr>
          </a:p>
          <a:p>
            <a:pPr indent="0" lvl="0" marL="0" rtl="0" algn="l">
              <a:lnSpc>
                <a:spcPct val="100000"/>
              </a:lnSpc>
              <a:spcBef>
                <a:spcPts val="0"/>
              </a:spcBef>
              <a:spcAft>
                <a:spcPts val="0"/>
              </a:spcAft>
              <a:buNone/>
            </a:pPr>
            <a:r>
              <a:t/>
            </a:r>
            <a:endParaRPr>
              <a:solidFill>
                <a:schemeClr val="lt1"/>
              </a:solidFill>
              <a:latin typeface="Roboto"/>
              <a:ea typeface="Roboto"/>
              <a:cs typeface="Roboto"/>
              <a:sym typeface="Roboto"/>
            </a:endParaRPr>
          </a:p>
          <a:p>
            <a:pPr indent="0" lvl="0" marL="0" rtl="0" algn="l">
              <a:lnSpc>
                <a:spcPct val="100000"/>
              </a:lnSpc>
              <a:spcBef>
                <a:spcPts val="0"/>
              </a:spcBef>
              <a:spcAft>
                <a:spcPts val="0"/>
              </a:spcAft>
              <a:buNone/>
            </a:pPr>
            <a:r>
              <a:t/>
            </a:r>
            <a:endParaRPr>
              <a:solidFill>
                <a:schemeClr val="lt1"/>
              </a:solidFill>
              <a:latin typeface="Roboto"/>
              <a:ea typeface="Roboto"/>
              <a:cs typeface="Roboto"/>
              <a:sym typeface="Roboto"/>
            </a:endParaRPr>
          </a:p>
        </p:txBody>
      </p:sp>
      <p:sp>
        <p:nvSpPr>
          <p:cNvPr id="93" name="Google Shape;93;p17"/>
          <p:cNvSpPr txBox="1"/>
          <p:nvPr/>
        </p:nvSpPr>
        <p:spPr>
          <a:xfrm>
            <a:off x="3377100" y="707525"/>
            <a:ext cx="6220800" cy="5049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en" sz="2600">
                <a:solidFill>
                  <a:schemeClr val="lt1"/>
                </a:solidFill>
                <a:latin typeface="Poppins"/>
                <a:ea typeface="Poppins"/>
                <a:cs typeface="Poppins"/>
                <a:sym typeface="Poppins"/>
              </a:rPr>
              <a:t>ENSURE </a:t>
            </a:r>
            <a:r>
              <a:rPr b="1" lang="en" sz="2600">
                <a:solidFill>
                  <a:srgbClr val="BC0F0F"/>
                </a:solidFill>
                <a:latin typeface="Poppins"/>
                <a:ea typeface="Poppins"/>
                <a:cs typeface="Poppins"/>
                <a:sym typeface="Poppins"/>
              </a:rPr>
              <a:t>PROPER ANCHOR TEXT</a:t>
            </a:r>
            <a:r>
              <a:rPr b="1" lang="en" sz="2600">
                <a:solidFill>
                  <a:srgbClr val="9E0808"/>
                </a:solidFill>
                <a:latin typeface="Poppins"/>
                <a:ea typeface="Poppins"/>
                <a:cs typeface="Poppins"/>
                <a:sym typeface="Poppins"/>
              </a:rPr>
              <a:t> </a:t>
            </a:r>
            <a:endParaRPr b="1" sz="2600">
              <a:solidFill>
                <a:srgbClr val="9E0808"/>
              </a:solidFill>
              <a:latin typeface="Poppins"/>
              <a:ea typeface="Poppins"/>
              <a:cs typeface="Poppins"/>
              <a:sym typeface="Poppin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99" name="Google Shape;99;p1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00" name="Google Shape;100;p18"/>
          <p:cNvPicPr preferRelativeResize="0"/>
          <p:nvPr/>
        </p:nvPicPr>
        <p:blipFill>
          <a:blip r:embed="rId3">
            <a:alphaModFix/>
          </a:blip>
          <a:stretch>
            <a:fillRect/>
          </a:stretch>
        </p:blipFill>
        <p:spPr>
          <a:xfrm>
            <a:off x="0" y="39125"/>
            <a:ext cx="9144000" cy="5143500"/>
          </a:xfrm>
          <a:prstGeom prst="rect">
            <a:avLst/>
          </a:prstGeom>
          <a:noFill/>
          <a:ln>
            <a:noFill/>
          </a:ln>
        </p:spPr>
      </p:pic>
      <p:pic>
        <p:nvPicPr>
          <p:cNvPr id="101" name="Google Shape;101;p18"/>
          <p:cNvPicPr preferRelativeResize="0"/>
          <p:nvPr/>
        </p:nvPicPr>
        <p:blipFill>
          <a:blip r:embed="rId4">
            <a:alphaModFix/>
          </a:blip>
          <a:stretch>
            <a:fillRect/>
          </a:stretch>
        </p:blipFill>
        <p:spPr>
          <a:xfrm>
            <a:off x="174600" y="163500"/>
            <a:ext cx="1446150" cy="341525"/>
          </a:xfrm>
          <a:prstGeom prst="rect">
            <a:avLst/>
          </a:prstGeom>
          <a:noFill/>
          <a:ln>
            <a:noFill/>
          </a:ln>
        </p:spPr>
      </p:pic>
      <p:sp>
        <p:nvSpPr>
          <p:cNvPr id="102" name="Google Shape;102;p18"/>
          <p:cNvSpPr txBox="1"/>
          <p:nvPr/>
        </p:nvSpPr>
        <p:spPr>
          <a:xfrm>
            <a:off x="1212075" y="1937125"/>
            <a:ext cx="6324900" cy="214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50">
                <a:solidFill>
                  <a:schemeClr val="lt1"/>
                </a:solidFill>
                <a:latin typeface="Roboto"/>
                <a:ea typeface="Roboto"/>
                <a:cs typeface="Roboto"/>
                <a:sym typeface="Roboto"/>
              </a:rPr>
              <a:t>We spent years honing in the elements that make up our </a:t>
            </a:r>
            <a:r>
              <a:rPr b="1" lang="en" sz="1650">
                <a:solidFill>
                  <a:schemeClr val="lt1"/>
                </a:solidFill>
                <a:latin typeface="Roboto"/>
                <a:ea typeface="Roboto"/>
                <a:cs typeface="Roboto"/>
                <a:sym typeface="Roboto"/>
              </a:rPr>
              <a:t>IN-DEPTH TECHNICAL AUDIT</a:t>
            </a:r>
            <a:r>
              <a:rPr lang="en" sz="1350">
                <a:solidFill>
                  <a:schemeClr val="lt1"/>
                </a:solidFill>
                <a:latin typeface="Roboto"/>
                <a:ea typeface="Roboto"/>
                <a:cs typeface="Roboto"/>
                <a:sym typeface="Roboto"/>
              </a:rPr>
              <a:t> used in every single SEO package. With an intense audit process like ours, it’s no surprise our campaigns dot all of our ‘I’s and cross our ‘T’s. Using a series of tools and checks, we look for major technical issues – like poorly written urls, missing titles and metas, and broken links, alongside more discrete quality factors – like keyword cannibalization, thin content, and poorly construed EAT. </a:t>
            </a:r>
            <a:endParaRPr sz="1350">
              <a:solidFill>
                <a:schemeClr val="lt1"/>
              </a:solidFill>
              <a:latin typeface="Roboto"/>
              <a:ea typeface="Roboto"/>
              <a:cs typeface="Roboto"/>
              <a:sym typeface="Roboto"/>
            </a:endParaRPr>
          </a:p>
          <a:p>
            <a:pPr indent="0" lvl="0" marL="0" rtl="0" algn="l">
              <a:spcBef>
                <a:spcPts val="0"/>
              </a:spcBef>
              <a:spcAft>
                <a:spcPts val="0"/>
              </a:spcAft>
              <a:buNone/>
            </a:pPr>
            <a:r>
              <a:t/>
            </a:r>
            <a:endParaRPr sz="1350">
              <a:solidFill>
                <a:schemeClr val="lt1"/>
              </a:solidFill>
              <a:latin typeface="Roboto"/>
              <a:ea typeface="Roboto"/>
              <a:cs typeface="Roboto"/>
              <a:sym typeface="Roboto"/>
            </a:endParaRPr>
          </a:p>
          <a:p>
            <a:pPr indent="0" lvl="0" marL="0" rtl="0" algn="l">
              <a:spcBef>
                <a:spcPts val="0"/>
              </a:spcBef>
              <a:spcAft>
                <a:spcPts val="0"/>
              </a:spcAft>
              <a:buNone/>
            </a:pPr>
            <a:r>
              <a:rPr lang="en" sz="1350">
                <a:solidFill>
                  <a:schemeClr val="lt1"/>
                </a:solidFill>
                <a:latin typeface="Roboto"/>
                <a:ea typeface="Roboto"/>
                <a:cs typeface="Roboto"/>
                <a:sym typeface="Roboto"/>
              </a:rPr>
              <a:t>Our audit finds every issue and weakness, then we get to work fixing them! </a:t>
            </a:r>
            <a:endParaRPr sz="1350">
              <a:solidFill>
                <a:schemeClr val="lt1"/>
              </a:solidFill>
              <a:latin typeface="Roboto"/>
              <a:ea typeface="Roboto"/>
              <a:cs typeface="Roboto"/>
              <a:sym typeface="Roboto"/>
            </a:endParaRPr>
          </a:p>
        </p:txBody>
      </p:sp>
      <p:sp>
        <p:nvSpPr>
          <p:cNvPr id="103" name="Google Shape;103;p18"/>
          <p:cNvSpPr txBox="1"/>
          <p:nvPr/>
        </p:nvSpPr>
        <p:spPr>
          <a:xfrm>
            <a:off x="1212075" y="1519950"/>
            <a:ext cx="6220800" cy="5418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en" sz="2900">
                <a:solidFill>
                  <a:schemeClr val="lt1"/>
                </a:solidFill>
                <a:latin typeface="Poppins"/>
                <a:ea typeface="Poppins"/>
                <a:cs typeface="Poppins"/>
                <a:sym typeface="Poppins"/>
              </a:rPr>
              <a:t>THE AUDIT</a:t>
            </a:r>
            <a:endParaRPr b="1" sz="2900">
              <a:solidFill>
                <a:schemeClr val="lt1"/>
              </a:solidFill>
              <a:latin typeface="Poppins"/>
              <a:ea typeface="Poppins"/>
              <a:cs typeface="Poppins"/>
              <a:sym typeface="Poppins"/>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09" name="Google Shape;109;p1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10" name="Google Shape;110;p19"/>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111" name="Google Shape;111;p19"/>
          <p:cNvPicPr preferRelativeResize="0"/>
          <p:nvPr/>
        </p:nvPicPr>
        <p:blipFill>
          <a:blip r:embed="rId4">
            <a:alphaModFix/>
          </a:blip>
          <a:stretch>
            <a:fillRect/>
          </a:stretch>
        </p:blipFill>
        <p:spPr>
          <a:xfrm>
            <a:off x="174600" y="163500"/>
            <a:ext cx="1446150" cy="341525"/>
          </a:xfrm>
          <a:prstGeom prst="rect">
            <a:avLst/>
          </a:prstGeom>
          <a:noFill/>
          <a:ln>
            <a:noFill/>
          </a:ln>
        </p:spPr>
      </p:pic>
      <p:sp>
        <p:nvSpPr>
          <p:cNvPr id="112" name="Google Shape;112;p19"/>
          <p:cNvSpPr txBox="1"/>
          <p:nvPr/>
        </p:nvSpPr>
        <p:spPr>
          <a:xfrm>
            <a:off x="370200" y="4001450"/>
            <a:ext cx="8403600" cy="1385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a:solidFill>
                  <a:schemeClr val="lt1"/>
                </a:solidFill>
                <a:latin typeface="Roboto"/>
                <a:ea typeface="Roboto"/>
                <a:cs typeface="Roboto"/>
                <a:sym typeface="Roboto"/>
              </a:rPr>
              <a:t>In this case, our client had many terms ranking across several pages, causing concern that cannibalization issues could be holding back the rankings. There </a:t>
            </a:r>
            <a:r>
              <a:rPr lang="en" sz="1300">
                <a:solidFill>
                  <a:schemeClr val="lt1"/>
                </a:solidFill>
                <a:latin typeface="Roboto"/>
                <a:ea typeface="Roboto"/>
                <a:cs typeface="Roboto"/>
                <a:sym typeface="Roboto"/>
              </a:rPr>
              <a:t>was also a concern that the client’s websit</a:t>
            </a:r>
            <a:r>
              <a:rPr lang="en" sz="1300">
                <a:solidFill>
                  <a:schemeClr val="lt1"/>
                </a:solidFill>
                <a:latin typeface="Roboto"/>
                <a:ea typeface="Roboto"/>
                <a:cs typeface="Roboto"/>
                <a:sym typeface="Roboto"/>
              </a:rPr>
              <a:t>e did not have a viable amount of backlinks when compared to competitor sites. Lower backlinks can be a huge concern for any website, especially when competing against sites sites with large link profiles.</a:t>
            </a:r>
            <a:endParaRPr sz="1300">
              <a:solidFill>
                <a:schemeClr val="lt1"/>
              </a:solidFill>
              <a:latin typeface="Roboto"/>
              <a:ea typeface="Roboto"/>
              <a:cs typeface="Roboto"/>
              <a:sym typeface="Roboto"/>
            </a:endParaRPr>
          </a:p>
          <a:p>
            <a:pPr indent="0" lvl="0" marL="0" rtl="0" algn="ctr">
              <a:spcBef>
                <a:spcPts val="0"/>
              </a:spcBef>
              <a:spcAft>
                <a:spcPts val="0"/>
              </a:spcAft>
              <a:buNone/>
            </a:pPr>
            <a:r>
              <a:t/>
            </a:r>
            <a:endParaRPr sz="1300">
              <a:solidFill>
                <a:schemeClr val="lt1"/>
              </a:solidFill>
              <a:latin typeface="Roboto"/>
              <a:ea typeface="Roboto"/>
              <a:cs typeface="Roboto"/>
              <a:sym typeface="Roboto"/>
            </a:endParaRPr>
          </a:p>
          <a:p>
            <a:pPr indent="0" lvl="0" marL="0" rtl="0" algn="ctr">
              <a:spcBef>
                <a:spcPts val="0"/>
              </a:spcBef>
              <a:spcAft>
                <a:spcPts val="0"/>
              </a:spcAft>
              <a:buNone/>
            </a:pPr>
            <a:r>
              <a:t/>
            </a:r>
            <a:endParaRPr sz="1300">
              <a:solidFill>
                <a:schemeClr val="lt1"/>
              </a:solidFill>
              <a:latin typeface="Roboto"/>
              <a:ea typeface="Roboto"/>
              <a:cs typeface="Roboto"/>
              <a:sym typeface="Roboto"/>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18" name="Google Shape;118;p2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19" name="Google Shape;119;p20"/>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120" name="Google Shape;120;p20"/>
          <p:cNvPicPr preferRelativeResize="0"/>
          <p:nvPr/>
        </p:nvPicPr>
        <p:blipFill>
          <a:blip r:embed="rId4">
            <a:alphaModFix/>
          </a:blip>
          <a:stretch>
            <a:fillRect/>
          </a:stretch>
        </p:blipFill>
        <p:spPr>
          <a:xfrm>
            <a:off x="239475" y="197675"/>
            <a:ext cx="1446150" cy="341525"/>
          </a:xfrm>
          <a:prstGeom prst="rect">
            <a:avLst/>
          </a:prstGeom>
          <a:noFill/>
          <a:ln>
            <a:noFill/>
          </a:ln>
        </p:spPr>
      </p:pic>
      <p:sp>
        <p:nvSpPr>
          <p:cNvPr id="121" name="Google Shape;121;p20"/>
          <p:cNvSpPr txBox="1"/>
          <p:nvPr/>
        </p:nvSpPr>
        <p:spPr>
          <a:xfrm>
            <a:off x="311700" y="1833175"/>
            <a:ext cx="4675200" cy="1877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chemeClr val="lt1"/>
                </a:solidFill>
                <a:latin typeface="Roboto"/>
                <a:ea typeface="Roboto"/>
                <a:cs typeface="Roboto"/>
                <a:sym typeface="Roboto"/>
              </a:rPr>
              <a:t>Every website requires </a:t>
            </a:r>
            <a:r>
              <a:rPr b="1" lang="en" sz="1600">
                <a:solidFill>
                  <a:srgbClr val="BC0F0F"/>
                </a:solidFill>
                <a:latin typeface="Roboto"/>
                <a:ea typeface="Roboto"/>
                <a:cs typeface="Roboto"/>
                <a:sym typeface="Roboto"/>
              </a:rPr>
              <a:t>INDIVIDUALIZED ANALYSIS &amp; STRATEGY</a:t>
            </a:r>
            <a:r>
              <a:rPr lang="en" sz="1300">
                <a:solidFill>
                  <a:schemeClr val="lt1"/>
                </a:solidFill>
                <a:latin typeface="Roboto"/>
                <a:ea typeface="Roboto"/>
                <a:cs typeface="Roboto"/>
                <a:sym typeface="Roboto"/>
              </a:rPr>
              <a:t> in order to rank effectively. Some sites will have too many links pointed to a single page; others may have no backlinks at all. The existing optimization, the level of competitor optimization, and even industry can all factor into how we build our optimization and link building strategy. </a:t>
            </a:r>
            <a:r>
              <a:rPr i="1" lang="en" sz="1300">
                <a:solidFill>
                  <a:schemeClr val="lt1"/>
                </a:solidFill>
                <a:latin typeface="Roboto"/>
                <a:ea typeface="Roboto"/>
                <a:cs typeface="Roboto"/>
                <a:sym typeface="Roboto"/>
              </a:rPr>
              <a:t>But what is involved in the SEO strategy? </a:t>
            </a:r>
            <a:endParaRPr i="1" sz="1300">
              <a:solidFill>
                <a:schemeClr val="lt1"/>
              </a:solidFill>
              <a:latin typeface="Roboto"/>
              <a:ea typeface="Roboto"/>
              <a:cs typeface="Roboto"/>
              <a:sym typeface="Roboto"/>
            </a:endParaRPr>
          </a:p>
          <a:p>
            <a:pPr indent="0" lvl="0" marL="0" rtl="0" algn="l">
              <a:spcBef>
                <a:spcPts val="0"/>
              </a:spcBef>
              <a:spcAft>
                <a:spcPts val="0"/>
              </a:spcAft>
              <a:buNone/>
            </a:pPr>
            <a:r>
              <a:t/>
            </a:r>
            <a:endParaRPr sz="1300">
              <a:solidFill>
                <a:schemeClr val="lt1"/>
              </a:solidFill>
              <a:latin typeface="Roboto"/>
              <a:ea typeface="Roboto"/>
              <a:cs typeface="Roboto"/>
              <a:sym typeface="Roboto"/>
            </a:endParaRPr>
          </a:p>
        </p:txBody>
      </p:sp>
      <p:sp>
        <p:nvSpPr>
          <p:cNvPr id="122" name="Google Shape;122;p20"/>
          <p:cNvSpPr txBox="1"/>
          <p:nvPr/>
        </p:nvSpPr>
        <p:spPr>
          <a:xfrm>
            <a:off x="311700" y="1462663"/>
            <a:ext cx="6220800" cy="5172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en" sz="2700">
                <a:solidFill>
                  <a:schemeClr val="lt1"/>
                </a:solidFill>
                <a:latin typeface="Poppins"/>
                <a:ea typeface="Poppins"/>
                <a:cs typeface="Poppins"/>
                <a:sym typeface="Poppins"/>
              </a:rPr>
              <a:t>THE LINK STRATEGY</a:t>
            </a:r>
            <a:endParaRPr b="1" sz="2700">
              <a:solidFill>
                <a:schemeClr val="lt1"/>
              </a:solidFill>
              <a:latin typeface="Poppins"/>
              <a:ea typeface="Poppins"/>
              <a:cs typeface="Poppins"/>
              <a:sym typeface="Poppins"/>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2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28" name="Google Shape;128;p2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29" name="Google Shape;129;p21"/>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130" name="Google Shape;130;p21"/>
          <p:cNvPicPr preferRelativeResize="0"/>
          <p:nvPr/>
        </p:nvPicPr>
        <p:blipFill>
          <a:blip r:embed="rId4">
            <a:alphaModFix/>
          </a:blip>
          <a:stretch>
            <a:fillRect/>
          </a:stretch>
        </p:blipFill>
        <p:spPr>
          <a:xfrm>
            <a:off x="220750" y="201750"/>
            <a:ext cx="1430725" cy="337875"/>
          </a:xfrm>
          <a:prstGeom prst="rect">
            <a:avLst/>
          </a:prstGeom>
          <a:noFill/>
          <a:ln>
            <a:noFill/>
          </a:ln>
        </p:spPr>
      </p:pic>
      <p:sp>
        <p:nvSpPr>
          <p:cNvPr id="131" name="Google Shape;131;p21"/>
          <p:cNvSpPr txBox="1"/>
          <p:nvPr/>
        </p:nvSpPr>
        <p:spPr>
          <a:xfrm>
            <a:off x="311700" y="767275"/>
            <a:ext cx="4580400" cy="4186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chemeClr val="lt1"/>
                </a:solidFill>
                <a:latin typeface="Roboto"/>
                <a:ea typeface="Roboto"/>
                <a:cs typeface="Roboto"/>
                <a:sym typeface="Roboto"/>
              </a:rPr>
              <a:t>Our SEO and link analysis begins by looking at the site’s current backlinks profile – starting with anchor text ratios and backlinks spread across the site. Then, we compare that to the backlink profile of the top 3 competitors for your seed keyword. By comparing ratios and checking the link spread, we can better determine whether:</a:t>
            </a:r>
            <a:endParaRPr sz="1300">
              <a:solidFill>
                <a:schemeClr val="lt1"/>
              </a:solidFill>
              <a:latin typeface="Roboto"/>
              <a:ea typeface="Roboto"/>
              <a:cs typeface="Roboto"/>
              <a:sym typeface="Roboto"/>
            </a:endParaRPr>
          </a:p>
          <a:p>
            <a:pPr indent="0" lvl="0" marL="0" rtl="0" algn="l">
              <a:spcBef>
                <a:spcPts val="0"/>
              </a:spcBef>
              <a:spcAft>
                <a:spcPts val="0"/>
              </a:spcAft>
              <a:buNone/>
            </a:pPr>
            <a:r>
              <a:t/>
            </a:r>
            <a:endParaRPr sz="1300">
              <a:solidFill>
                <a:schemeClr val="lt1"/>
              </a:solidFill>
              <a:latin typeface="Roboto"/>
              <a:ea typeface="Roboto"/>
              <a:cs typeface="Roboto"/>
              <a:sym typeface="Roboto"/>
            </a:endParaRPr>
          </a:p>
          <a:p>
            <a:pPr indent="0" lvl="0" marL="0" rtl="0" algn="l">
              <a:spcBef>
                <a:spcPts val="0"/>
              </a:spcBef>
              <a:spcAft>
                <a:spcPts val="0"/>
              </a:spcAft>
              <a:buNone/>
            </a:pPr>
            <a:r>
              <a:rPr lang="en" sz="1300">
                <a:solidFill>
                  <a:schemeClr val="lt1"/>
                </a:solidFill>
                <a:latin typeface="Roboto"/>
                <a:ea typeface="Roboto"/>
                <a:cs typeface="Roboto"/>
                <a:sym typeface="Roboto"/>
              </a:rPr>
              <a:t>1. We should target more pages or more nested subpages of the site</a:t>
            </a:r>
            <a:endParaRPr sz="1300">
              <a:solidFill>
                <a:schemeClr val="lt1"/>
              </a:solidFill>
              <a:latin typeface="Roboto"/>
              <a:ea typeface="Roboto"/>
              <a:cs typeface="Roboto"/>
              <a:sym typeface="Roboto"/>
            </a:endParaRPr>
          </a:p>
          <a:p>
            <a:pPr indent="0" lvl="0" marL="0" rtl="0" algn="l">
              <a:spcBef>
                <a:spcPts val="0"/>
              </a:spcBef>
              <a:spcAft>
                <a:spcPts val="0"/>
              </a:spcAft>
              <a:buNone/>
            </a:pPr>
            <a:r>
              <a:t/>
            </a:r>
            <a:endParaRPr sz="1300">
              <a:solidFill>
                <a:schemeClr val="lt1"/>
              </a:solidFill>
              <a:latin typeface="Roboto"/>
              <a:ea typeface="Roboto"/>
              <a:cs typeface="Roboto"/>
              <a:sym typeface="Roboto"/>
            </a:endParaRPr>
          </a:p>
          <a:p>
            <a:pPr indent="0" lvl="0" marL="0" rtl="0" algn="l">
              <a:spcBef>
                <a:spcPts val="0"/>
              </a:spcBef>
              <a:spcAft>
                <a:spcPts val="0"/>
              </a:spcAft>
              <a:buNone/>
            </a:pPr>
            <a:r>
              <a:rPr lang="en" sz="1300">
                <a:solidFill>
                  <a:schemeClr val="lt1"/>
                </a:solidFill>
                <a:latin typeface="Roboto"/>
                <a:ea typeface="Roboto"/>
                <a:cs typeface="Roboto"/>
                <a:sym typeface="Roboto"/>
              </a:rPr>
              <a:t>2. We should use more keyword rich anchor text, like exact or near match terms, or reduce keywords in anchor text. </a:t>
            </a:r>
            <a:endParaRPr sz="1300">
              <a:solidFill>
                <a:schemeClr val="lt1"/>
              </a:solidFill>
              <a:latin typeface="Roboto"/>
              <a:ea typeface="Roboto"/>
              <a:cs typeface="Roboto"/>
              <a:sym typeface="Roboto"/>
            </a:endParaRPr>
          </a:p>
          <a:p>
            <a:pPr indent="0" lvl="0" marL="0" rtl="0" algn="l">
              <a:spcBef>
                <a:spcPts val="0"/>
              </a:spcBef>
              <a:spcAft>
                <a:spcPts val="0"/>
              </a:spcAft>
              <a:buNone/>
            </a:pPr>
            <a:r>
              <a:t/>
            </a:r>
            <a:endParaRPr sz="1300">
              <a:solidFill>
                <a:schemeClr val="lt1"/>
              </a:solidFill>
              <a:latin typeface="Roboto"/>
              <a:ea typeface="Roboto"/>
              <a:cs typeface="Roboto"/>
              <a:sym typeface="Roboto"/>
            </a:endParaRPr>
          </a:p>
          <a:p>
            <a:pPr indent="0" lvl="0" marL="0" rtl="0" algn="l">
              <a:spcBef>
                <a:spcPts val="0"/>
              </a:spcBef>
              <a:spcAft>
                <a:spcPts val="0"/>
              </a:spcAft>
              <a:buNone/>
            </a:pPr>
            <a:r>
              <a:rPr lang="en" sz="1300">
                <a:solidFill>
                  <a:schemeClr val="lt1"/>
                </a:solidFill>
                <a:latin typeface="Roboto"/>
                <a:ea typeface="Roboto"/>
                <a:cs typeface="Roboto"/>
                <a:sym typeface="Roboto"/>
              </a:rPr>
              <a:t>Each strategy is a compilation of anchor text styles, including longtail and brand + keyword, variations, exact match, partial, and general terms. This targeting strategy is included in all of our SEO campaigns throughout every month of the campaign. It can also be used for additional link building services in future.</a:t>
            </a:r>
            <a:endParaRPr sz="1300">
              <a:solidFill>
                <a:schemeClr val="lt1"/>
              </a:solidFill>
              <a:latin typeface="Roboto"/>
              <a:ea typeface="Roboto"/>
              <a:cs typeface="Roboto"/>
              <a:sym typeface="Roboto"/>
            </a:endParaRPr>
          </a:p>
          <a:p>
            <a:pPr indent="0" lvl="0" marL="0" rtl="0" algn="l">
              <a:spcBef>
                <a:spcPts val="0"/>
              </a:spcBef>
              <a:spcAft>
                <a:spcPts val="0"/>
              </a:spcAft>
              <a:buNone/>
            </a:pPr>
            <a:r>
              <a:t/>
            </a:r>
            <a:endParaRPr sz="1300">
              <a:solidFill>
                <a:schemeClr val="lt1"/>
              </a:solidFill>
              <a:latin typeface="Roboto"/>
              <a:ea typeface="Roboto"/>
              <a:cs typeface="Roboto"/>
              <a:sym typeface="Roboto"/>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2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37" name="Google Shape;137;p2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38" name="Google Shape;138;p22"/>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139" name="Google Shape;139;p22"/>
          <p:cNvPicPr preferRelativeResize="0"/>
          <p:nvPr/>
        </p:nvPicPr>
        <p:blipFill>
          <a:blip r:embed="rId4">
            <a:alphaModFix/>
          </a:blip>
          <a:stretch>
            <a:fillRect/>
          </a:stretch>
        </p:blipFill>
        <p:spPr>
          <a:xfrm>
            <a:off x="220750" y="201750"/>
            <a:ext cx="1430725" cy="337875"/>
          </a:xfrm>
          <a:prstGeom prst="rect">
            <a:avLst/>
          </a:prstGeom>
          <a:noFill/>
          <a:ln>
            <a:noFill/>
          </a:ln>
        </p:spPr>
      </p:pic>
      <p:sp>
        <p:nvSpPr>
          <p:cNvPr id="140" name="Google Shape;140;p22"/>
          <p:cNvSpPr txBox="1"/>
          <p:nvPr/>
        </p:nvSpPr>
        <p:spPr>
          <a:xfrm>
            <a:off x="235500" y="712475"/>
            <a:ext cx="7798800" cy="1308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lt1"/>
                </a:solidFill>
                <a:latin typeface="Roboto"/>
                <a:ea typeface="Roboto"/>
                <a:cs typeface="Roboto"/>
                <a:sym typeface="Roboto"/>
              </a:rPr>
              <a:t>While we aren’t able to show the full keyword details in order to protect the anonymity of our client, you can still get an idea of the </a:t>
            </a:r>
            <a:r>
              <a:rPr b="1" lang="en" sz="1700">
                <a:solidFill>
                  <a:srgbClr val="BC0F0F"/>
                </a:solidFill>
                <a:latin typeface="Roboto"/>
                <a:ea typeface="Roboto"/>
                <a:cs typeface="Roboto"/>
                <a:sym typeface="Roboto"/>
              </a:rPr>
              <a:t>ROBUST LINK STRATEGY</a:t>
            </a:r>
            <a:r>
              <a:rPr lang="en">
                <a:solidFill>
                  <a:schemeClr val="lt1"/>
                </a:solidFill>
                <a:latin typeface="Roboto"/>
                <a:ea typeface="Roboto"/>
                <a:cs typeface="Roboto"/>
                <a:sym typeface="Roboto"/>
              </a:rPr>
              <a:t> we use in our campaigns, and how it lays the foundation to create clear and concise link building strategies down the road.</a:t>
            </a:r>
            <a:endParaRPr>
              <a:solidFill>
                <a:schemeClr val="lt1"/>
              </a:solidFill>
              <a:latin typeface="Roboto"/>
              <a:ea typeface="Roboto"/>
              <a:cs typeface="Roboto"/>
              <a:sym typeface="Roboto"/>
            </a:endParaRPr>
          </a:p>
          <a:p>
            <a:pPr indent="0" lvl="0" marL="0" rtl="0" algn="l">
              <a:spcBef>
                <a:spcPts val="0"/>
              </a:spcBef>
              <a:spcAft>
                <a:spcPts val="0"/>
              </a:spcAft>
              <a:buNone/>
            </a:pPr>
            <a:r>
              <a:t/>
            </a:r>
            <a:endParaRPr>
              <a:solidFill>
                <a:schemeClr val="lt1"/>
              </a:solidFill>
              <a:latin typeface="Roboto"/>
              <a:ea typeface="Roboto"/>
              <a:cs typeface="Roboto"/>
              <a:sym typeface="Roboto"/>
            </a:endParaRPr>
          </a:p>
          <a:p>
            <a:pPr indent="0" lvl="0" marL="0" rtl="0" algn="l">
              <a:spcBef>
                <a:spcPts val="0"/>
              </a:spcBef>
              <a:spcAft>
                <a:spcPts val="0"/>
              </a:spcAft>
              <a:buNone/>
            </a:pPr>
            <a:r>
              <a:t/>
            </a:r>
            <a:endParaRPr>
              <a:solidFill>
                <a:schemeClr val="lt1"/>
              </a:solidFill>
              <a:latin typeface="Roboto"/>
              <a:ea typeface="Roboto"/>
              <a:cs typeface="Roboto"/>
              <a:sym typeface="Roboto"/>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46" name="Google Shape;146;p2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47" name="Google Shape;147;p23"/>
          <p:cNvPicPr preferRelativeResize="0"/>
          <p:nvPr/>
        </p:nvPicPr>
        <p:blipFill>
          <a:blip r:embed="rId3">
            <a:alphaModFix/>
          </a:blip>
          <a:stretch>
            <a:fillRect/>
          </a:stretch>
        </p:blipFill>
        <p:spPr>
          <a:xfrm>
            <a:off x="0" y="0"/>
            <a:ext cx="9144000" cy="5143500"/>
          </a:xfrm>
          <a:prstGeom prst="rect">
            <a:avLst/>
          </a:prstGeom>
          <a:noFill/>
          <a:ln>
            <a:noFill/>
          </a:ln>
        </p:spPr>
      </p:pic>
      <p:sp>
        <p:nvSpPr>
          <p:cNvPr id="148" name="Google Shape;148;p23"/>
          <p:cNvSpPr txBox="1"/>
          <p:nvPr/>
        </p:nvSpPr>
        <p:spPr>
          <a:xfrm>
            <a:off x="3944450" y="2050600"/>
            <a:ext cx="4887900" cy="2232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chemeClr val="lt1"/>
                </a:solidFill>
                <a:latin typeface="Roboto"/>
                <a:ea typeface="Roboto"/>
                <a:cs typeface="Roboto"/>
                <a:sym typeface="Roboto"/>
              </a:rPr>
              <a:t>Once we’re aware of the obstacles to overcome in the campaign, and we know how well the site is or is not ranking, we can start getting down to business.</a:t>
            </a:r>
            <a:endParaRPr sz="1300">
              <a:solidFill>
                <a:schemeClr val="lt1"/>
              </a:solidFill>
              <a:latin typeface="Roboto"/>
              <a:ea typeface="Roboto"/>
              <a:cs typeface="Roboto"/>
              <a:sym typeface="Roboto"/>
            </a:endParaRPr>
          </a:p>
          <a:p>
            <a:pPr indent="0" lvl="0" marL="0" rtl="0" algn="l">
              <a:spcBef>
                <a:spcPts val="0"/>
              </a:spcBef>
              <a:spcAft>
                <a:spcPts val="0"/>
              </a:spcAft>
              <a:buNone/>
            </a:pPr>
            <a:r>
              <a:t/>
            </a:r>
            <a:endParaRPr sz="1300">
              <a:solidFill>
                <a:schemeClr val="lt1"/>
              </a:solidFill>
              <a:latin typeface="Roboto"/>
              <a:ea typeface="Roboto"/>
              <a:cs typeface="Roboto"/>
              <a:sym typeface="Roboto"/>
            </a:endParaRPr>
          </a:p>
          <a:p>
            <a:pPr indent="0" lvl="0" marL="0" rtl="0" algn="l">
              <a:spcBef>
                <a:spcPts val="0"/>
              </a:spcBef>
              <a:spcAft>
                <a:spcPts val="0"/>
              </a:spcAft>
              <a:buNone/>
            </a:pPr>
            <a:r>
              <a:rPr lang="en" sz="1300">
                <a:solidFill>
                  <a:schemeClr val="lt1"/>
                </a:solidFill>
                <a:latin typeface="Roboto"/>
                <a:ea typeface="Roboto"/>
                <a:cs typeface="Roboto"/>
                <a:sym typeface="Roboto"/>
              </a:rPr>
              <a:t>Our campaign managers leverage the link strategy </a:t>
            </a:r>
            <a:r>
              <a:rPr lang="en" sz="1300">
                <a:solidFill>
                  <a:schemeClr val="lt1"/>
                </a:solidFill>
                <a:latin typeface="Roboto"/>
                <a:ea typeface="Roboto"/>
                <a:cs typeface="Roboto"/>
                <a:sym typeface="Roboto"/>
              </a:rPr>
              <a:t>crafted in the previous step </a:t>
            </a:r>
            <a:r>
              <a:rPr lang="en" sz="1300">
                <a:solidFill>
                  <a:schemeClr val="lt1"/>
                </a:solidFill>
                <a:latin typeface="Roboto"/>
                <a:ea typeface="Roboto"/>
                <a:cs typeface="Roboto"/>
                <a:sym typeface="Roboto"/>
              </a:rPr>
              <a:t>to </a:t>
            </a:r>
            <a:r>
              <a:rPr b="1" lang="en" sz="1600">
                <a:solidFill>
                  <a:schemeClr val="lt1"/>
                </a:solidFill>
                <a:latin typeface="Roboto"/>
                <a:ea typeface="Roboto"/>
                <a:cs typeface="Roboto"/>
                <a:sym typeface="Roboto"/>
              </a:rPr>
              <a:t>GUIDE CORE TASKS</a:t>
            </a:r>
            <a:r>
              <a:rPr lang="en" sz="1300">
                <a:solidFill>
                  <a:schemeClr val="lt1"/>
                </a:solidFill>
                <a:latin typeface="Roboto"/>
                <a:ea typeface="Roboto"/>
                <a:cs typeface="Roboto"/>
                <a:sym typeface="Roboto"/>
              </a:rPr>
              <a:t> like building links, optimized press </a:t>
            </a:r>
            <a:r>
              <a:rPr lang="en" sz="1300">
                <a:solidFill>
                  <a:schemeClr val="lt1"/>
                </a:solidFill>
                <a:latin typeface="Roboto"/>
                <a:ea typeface="Roboto"/>
                <a:cs typeface="Roboto"/>
                <a:sym typeface="Roboto"/>
              </a:rPr>
              <a:t>releases</a:t>
            </a:r>
            <a:r>
              <a:rPr lang="en" sz="1300">
                <a:solidFill>
                  <a:schemeClr val="lt1"/>
                </a:solidFill>
                <a:latin typeface="Roboto"/>
                <a:ea typeface="Roboto"/>
                <a:cs typeface="Roboto"/>
                <a:sym typeface="Roboto"/>
              </a:rPr>
              <a:t>, authority niche placements, and the monthly optimized blog content.</a:t>
            </a:r>
            <a:endParaRPr sz="1300">
              <a:solidFill>
                <a:schemeClr val="lt1"/>
              </a:solidFill>
              <a:latin typeface="Roboto"/>
              <a:ea typeface="Roboto"/>
              <a:cs typeface="Roboto"/>
              <a:sym typeface="Roboto"/>
            </a:endParaRPr>
          </a:p>
          <a:p>
            <a:pPr indent="0" lvl="0" marL="0" rtl="0" algn="l">
              <a:spcBef>
                <a:spcPts val="0"/>
              </a:spcBef>
              <a:spcAft>
                <a:spcPts val="0"/>
              </a:spcAft>
              <a:buNone/>
            </a:pPr>
            <a:r>
              <a:t/>
            </a:r>
            <a:endParaRPr sz="1300">
              <a:solidFill>
                <a:schemeClr val="lt1"/>
              </a:solidFill>
              <a:latin typeface="Roboto"/>
              <a:ea typeface="Roboto"/>
              <a:cs typeface="Roboto"/>
              <a:sym typeface="Roboto"/>
            </a:endParaRPr>
          </a:p>
          <a:p>
            <a:pPr indent="0" lvl="0" marL="0" rtl="0" algn="l">
              <a:spcBef>
                <a:spcPts val="0"/>
              </a:spcBef>
              <a:spcAft>
                <a:spcPts val="0"/>
              </a:spcAft>
              <a:buNone/>
            </a:pPr>
            <a:r>
              <a:t/>
            </a:r>
            <a:endParaRPr sz="1300">
              <a:solidFill>
                <a:schemeClr val="lt1"/>
              </a:solidFill>
              <a:latin typeface="Roboto"/>
              <a:ea typeface="Roboto"/>
              <a:cs typeface="Roboto"/>
              <a:sym typeface="Roboto"/>
            </a:endParaRPr>
          </a:p>
        </p:txBody>
      </p:sp>
      <p:sp>
        <p:nvSpPr>
          <p:cNvPr id="149" name="Google Shape;149;p23"/>
          <p:cNvSpPr txBox="1"/>
          <p:nvPr/>
        </p:nvSpPr>
        <p:spPr>
          <a:xfrm>
            <a:off x="3944450" y="1639963"/>
            <a:ext cx="6220800" cy="5418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en" sz="2900">
                <a:solidFill>
                  <a:schemeClr val="lt1"/>
                </a:solidFill>
                <a:latin typeface="Poppins"/>
                <a:ea typeface="Poppins"/>
                <a:cs typeface="Poppins"/>
                <a:sym typeface="Poppins"/>
              </a:rPr>
              <a:t>THE SETUP</a:t>
            </a:r>
            <a:endParaRPr b="1" sz="2900">
              <a:solidFill>
                <a:schemeClr val="lt1"/>
              </a:solidFill>
              <a:latin typeface="Poppins"/>
              <a:ea typeface="Poppins"/>
              <a:cs typeface="Poppins"/>
              <a:sym typeface="Poppins"/>
            </a:endParaRPr>
          </a:p>
        </p:txBody>
      </p:sp>
      <p:pic>
        <p:nvPicPr>
          <p:cNvPr id="150" name="Google Shape;150;p23"/>
          <p:cNvPicPr preferRelativeResize="0"/>
          <p:nvPr/>
        </p:nvPicPr>
        <p:blipFill>
          <a:blip r:embed="rId4">
            <a:alphaModFix/>
          </a:blip>
          <a:stretch>
            <a:fillRect/>
          </a:stretch>
        </p:blipFill>
        <p:spPr>
          <a:xfrm>
            <a:off x="220750" y="201750"/>
            <a:ext cx="1430725" cy="3378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2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56" name="Google Shape;156;p2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57" name="Google Shape;157;p24"/>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158" name="Google Shape;158;p24"/>
          <p:cNvPicPr preferRelativeResize="0"/>
          <p:nvPr/>
        </p:nvPicPr>
        <p:blipFill>
          <a:blip r:embed="rId4">
            <a:alphaModFix/>
          </a:blip>
          <a:stretch>
            <a:fillRect/>
          </a:stretch>
        </p:blipFill>
        <p:spPr>
          <a:xfrm>
            <a:off x="220750" y="201750"/>
            <a:ext cx="1430725" cy="337875"/>
          </a:xfrm>
          <a:prstGeom prst="rect">
            <a:avLst/>
          </a:prstGeom>
          <a:noFill/>
          <a:ln>
            <a:noFill/>
          </a:ln>
        </p:spPr>
      </p:pic>
      <p:sp>
        <p:nvSpPr>
          <p:cNvPr id="159" name="Google Shape;159;p24"/>
          <p:cNvSpPr txBox="1"/>
          <p:nvPr/>
        </p:nvSpPr>
        <p:spPr>
          <a:xfrm>
            <a:off x="5086200" y="981975"/>
            <a:ext cx="3884100" cy="2786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chemeClr val="dk1"/>
                </a:solidFill>
                <a:latin typeface="Roboto"/>
                <a:ea typeface="Roboto"/>
                <a:cs typeface="Roboto"/>
                <a:sym typeface="Roboto"/>
              </a:rPr>
              <a:t>While implementing our link strategy, the</a:t>
            </a:r>
            <a:r>
              <a:rPr lang="en" sz="1300">
                <a:solidFill>
                  <a:schemeClr val="dk1"/>
                </a:solidFill>
                <a:latin typeface="Roboto"/>
                <a:ea typeface="Roboto"/>
                <a:cs typeface="Roboto"/>
                <a:sym typeface="Roboto"/>
              </a:rPr>
              <a:t> on-page team digs into the website and begins optimization based on our competitor analysis and audits, as well as best practices. Then, your site is audited again, this time conducting a deeper review of your content and technical SEO. Both are critical components to ranking.</a:t>
            </a:r>
            <a:endParaRPr sz="1300">
              <a:solidFill>
                <a:schemeClr val="dk1"/>
              </a:solidFill>
              <a:latin typeface="Roboto"/>
              <a:ea typeface="Roboto"/>
              <a:cs typeface="Roboto"/>
              <a:sym typeface="Roboto"/>
            </a:endParaRPr>
          </a:p>
          <a:p>
            <a:pPr indent="0" lvl="0" marL="0" rtl="0" algn="l">
              <a:spcBef>
                <a:spcPts val="0"/>
              </a:spcBef>
              <a:spcAft>
                <a:spcPts val="0"/>
              </a:spcAft>
              <a:buNone/>
            </a:pPr>
            <a:r>
              <a:t/>
            </a:r>
            <a:endParaRPr sz="1300">
              <a:solidFill>
                <a:schemeClr val="dk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300">
                <a:solidFill>
                  <a:schemeClr val="dk1"/>
                </a:solidFill>
                <a:latin typeface="Roboto"/>
                <a:ea typeface="Roboto"/>
                <a:cs typeface="Roboto"/>
                <a:sym typeface="Roboto"/>
              </a:rPr>
              <a:t>Once we complete the technical optimization, our team will move on to the target page, creating contextual corrections and improving things like keyword density and term relevance. </a:t>
            </a:r>
            <a:endParaRPr sz="1300">
              <a:solidFill>
                <a:schemeClr val="dk1"/>
              </a:solidFill>
              <a:latin typeface="Roboto"/>
              <a:ea typeface="Roboto"/>
              <a:cs typeface="Roboto"/>
              <a:sym typeface="Roboto"/>
            </a:endParaRPr>
          </a:p>
          <a:p>
            <a:pPr indent="0" lvl="0" marL="0" rtl="0" algn="r">
              <a:lnSpc>
                <a:spcPct val="100000"/>
              </a:lnSpc>
              <a:spcBef>
                <a:spcPts val="0"/>
              </a:spcBef>
              <a:spcAft>
                <a:spcPts val="0"/>
              </a:spcAft>
              <a:buNone/>
            </a:pPr>
            <a:r>
              <a:t/>
            </a:r>
            <a:endParaRPr sz="1300">
              <a:solidFill>
                <a:schemeClr val="dk1"/>
              </a:solidFill>
              <a:latin typeface="Roboto"/>
              <a:ea typeface="Roboto"/>
              <a:cs typeface="Roboto"/>
              <a:sym typeface="Roboto"/>
            </a:endParaRPr>
          </a:p>
        </p:txBody>
      </p:sp>
      <p:sp>
        <p:nvSpPr>
          <p:cNvPr id="160" name="Google Shape;160;p24"/>
          <p:cNvSpPr txBox="1"/>
          <p:nvPr/>
        </p:nvSpPr>
        <p:spPr>
          <a:xfrm>
            <a:off x="2553300" y="3567075"/>
            <a:ext cx="6279000" cy="178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chemeClr val="dk1"/>
                </a:solidFill>
                <a:latin typeface="Roboto"/>
                <a:ea typeface="Roboto"/>
                <a:cs typeface="Roboto"/>
                <a:sym typeface="Roboto"/>
              </a:rPr>
              <a:t>We</a:t>
            </a:r>
            <a:r>
              <a:rPr lang="en" sz="1300">
                <a:solidFill>
                  <a:schemeClr val="dk1"/>
                </a:solidFill>
                <a:latin typeface="Roboto"/>
                <a:ea typeface="Roboto"/>
                <a:cs typeface="Roboto"/>
                <a:sym typeface="Roboto"/>
              </a:rPr>
              <a:t> benchmark our on-page content against the current top ranking SERPs, then use that data to tweak your main target url. This helps us leverage a WIDER VARIETY OF TERMS while wider variety of terms, while ensuring the frequency of keyword usage is in parity with the usage of top- ranking competitors. If your page doesn’t have enough info to answer a query in the way that a competitor page does, we will write up additional content to fill that gap.</a:t>
            </a:r>
            <a:endParaRPr sz="1300">
              <a:solidFill>
                <a:schemeClr val="dk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t/>
            </a:r>
            <a:endParaRPr sz="1300">
              <a:solidFill>
                <a:schemeClr val="dk1"/>
              </a:solidFill>
              <a:latin typeface="Roboto"/>
              <a:ea typeface="Roboto"/>
              <a:cs typeface="Roboto"/>
              <a:sym typeface="Roboto"/>
            </a:endParaRPr>
          </a:p>
          <a:p>
            <a:pPr indent="0" lvl="0" marL="0" rtl="0" algn="r">
              <a:lnSpc>
                <a:spcPct val="100000"/>
              </a:lnSpc>
              <a:spcBef>
                <a:spcPts val="0"/>
              </a:spcBef>
              <a:spcAft>
                <a:spcPts val="0"/>
              </a:spcAft>
              <a:buNone/>
            </a:pPr>
            <a:r>
              <a:t/>
            </a:r>
            <a:endParaRPr sz="1300">
              <a:solidFill>
                <a:schemeClr val="dk1"/>
              </a:solidFill>
              <a:latin typeface="Roboto"/>
              <a:ea typeface="Roboto"/>
              <a:cs typeface="Roboto"/>
              <a:sym typeface="Roboto"/>
            </a:endParaRPr>
          </a:p>
        </p:txBody>
      </p:sp>
      <p:sp>
        <p:nvSpPr>
          <p:cNvPr id="161" name="Google Shape;161;p24"/>
          <p:cNvSpPr txBox="1"/>
          <p:nvPr/>
        </p:nvSpPr>
        <p:spPr>
          <a:xfrm>
            <a:off x="5086200" y="277938"/>
            <a:ext cx="6220800" cy="7758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en" sz="2400">
                <a:solidFill>
                  <a:srgbClr val="BC0F0F"/>
                </a:solidFill>
                <a:latin typeface="Poppins"/>
                <a:ea typeface="Poppins"/>
                <a:cs typeface="Poppins"/>
                <a:sym typeface="Poppins"/>
              </a:rPr>
              <a:t>COMPETITOR PARITY IS </a:t>
            </a:r>
            <a:endParaRPr b="1" sz="2400">
              <a:solidFill>
                <a:srgbClr val="BC0F0F"/>
              </a:solidFill>
              <a:latin typeface="Poppins"/>
              <a:ea typeface="Poppins"/>
              <a:cs typeface="Poppins"/>
              <a:sym typeface="Poppins"/>
            </a:endParaRPr>
          </a:p>
          <a:p>
            <a:pPr indent="0" lvl="0" marL="0" rtl="0" algn="l">
              <a:lnSpc>
                <a:spcPct val="80000"/>
              </a:lnSpc>
              <a:spcBef>
                <a:spcPts val="0"/>
              </a:spcBef>
              <a:spcAft>
                <a:spcPts val="0"/>
              </a:spcAft>
              <a:buNone/>
            </a:pPr>
            <a:r>
              <a:rPr b="1" lang="en" sz="2400">
                <a:solidFill>
                  <a:schemeClr val="dk1"/>
                </a:solidFill>
                <a:latin typeface="Poppins"/>
                <a:ea typeface="Poppins"/>
                <a:cs typeface="Poppins"/>
                <a:sym typeface="Poppins"/>
              </a:rPr>
              <a:t>CRITICAL TO SUCCESS</a:t>
            </a:r>
            <a:endParaRPr b="1" sz="2400">
              <a:solidFill>
                <a:schemeClr val="dk1"/>
              </a:solidFill>
              <a:latin typeface="Poppins"/>
              <a:ea typeface="Poppins"/>
              <a:cs typeface="Poppins"/>
              <a:sym typeface="Poppins"/>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2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67" name="Google Shape;167;p2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68" name="Google Shape;168;p25"/>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169" name="Google Shape;169;p25"/>
          <p:cNvPicPr preferRelativeResize="0"/>
          <p:nvPr/>
        </p:nvPicPr>
        <p:blipFill>
          <a:blip r:embed="rId4">
            <a:alphaModFix/>
          </a:blip>
          <a:stretch>
            <a:fillRect/>
          </a:stretch>
        </p:blipFill>
        <p:spPr>
          <a:xfrm>
            <a:off x="163100" y="201750"/>
            <a:ext cx="1430725" cy="337875"/>
          </a:xfrm>
          <a:prstGeom prst="rect">
            <a:avLst/>
          </a:prstGeom>
          <a:noFill/>
          <a:ln>
            <a:noFill/>
          </a:ln>
        </p:spPr>
      </p:pic>
      <p:sp>
        <p:nvSpPr>
          <p:cNvPr id="170" name="Google Shape;170;p25"/>
          <p:cNvSpPr txBox="1"/>
          <p:nvPr/>
        </p:nvSpPr>
        <p:spPr>
          <a:xfrm>
            <a:off x="3973450" y="3510975"/>
            <a:ext cx="5005200" cy="16392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en" sz="1350">
                <a:solidFill>
                  <a:schemeClr val="lt1"/>
                </a:solidFill>
                <a:latin typeface="Roboto"/>
                <a:ea typeface="Roboto"/>
                <a:cs typeface="Roboto"/>
                <a:sym typeface="Roboto"/>
              </a:rPr>
              <a:t>Every strong performing SEO campaign needs a solid foundation; a launch pad on which you can build and grow your brand. Just like any first impression, your brand needs to be presented in the best-possible light. But </a:t>
            </a:r>
            <a:r>
              <a:rPr i="1" lang="en" sz="1350">
                <a:solidFill>
                  <a:schemeClr val="lt1"/>
                </a:solidFill>
                <a:latin typeface="Roboto"/>
                <a:ea typeface="Roboto"/>
                <a:cs typeface="Roboto"/>
                <a:sym typeface="Roboto"/>
              </a:rPr>
              <a:t>how can you make a good impression if potential customers don’t know you exist?</a:t>
            </a:r>
            <a:endParaRPr i="1" sz="1350">
              <a:solidFill>
                <a:schemeClr val="lt1"/>
              </a:solidFill>
              <a:latin typeface="Roboto"/>
              <a:ea typeface="Roboto"/>
              <a:cs typeface="Roboto"/>
              <a:sym typeface="Roboto"/>
            </a:endParaRPr>
          </a:p>
          <a:p>
            <a:pPr indent="0" lvl="0" marL="0" rtl="0" algn="r">
              <a:spcBef>
                <a:spcPts val="0"/>
              </a:spcBef>
              <a:spcAft>
                <a:spcPts val="0"/>
              </a:spcAft>
              <a:buNone/>
            </a:pPr>
            <a:r>
              <a:t/>
            </a:r>
            <a:endParaRPr i="1" sz="1350">
              <a:solidFill>
                <a:schemeClr val="lt1"/>
              </a:solidFill>
              <a:latin typeface="Roboto"/>
              <a:ea typeface="Roboto"/>
              <a:cs typeface="Roboto"/>
              <a:sym typeface="Roboto"/>
            </a:endParaRPr>
          </a:p>
          <a:p>
            <a:pPr indent="0" lvl="0" marL="0" rtl="0" algn="r">
              <a:spcBef>
                <a:spcPts val="0"/>
              </a:spcBef>
              <a:spcAft>
                <a:spcPts val="0"/>
              </a:spcAft>
              <a:buNone/>
            </a:pPr>
            <a:r>
              <a:t/>
            </a:r>
            <a:endParaRPr sz="1350">
              <a:solidFill>
                <a:schemeClr val="lt1"/>
              </a:solidFill>
              <a:latin typeface="Roboto"/>
              <a:ea typeface="Roboto"/>
              <a:cs typeface="Roboto"/>
              <a:sym typeface="Roboto"/>
            </a:endParaRPr>
          </a:p>
        </p:txBody>
      </p:sp>
      <p:sp>
        <p:nvSpPr>
          <p:cNvPr id="171" name="Google Shape;171;p25"/>
          <p:cNvSpPr txBox="1"/>
          <p:nvPr/>
        </p:nvSpPr>
        <p:spPr>
          <a:xfrm>
            <a:off x="2757925" y="3039238"/>
            <a:ext cx="6220800" cy="541800"/>
          </a:xfrm>
          <a:prstGeom prst="rect">
            <a:avLst/>
          </a:prstGeom>
          <a:noFill/>
          <a:ln>
            <a:noFill/>
          </a:ln>
        </p:spPr>
        <p:txBody>
          <a:bodyPr anchorCtr="0" anchor="t" bIns="91425" lIns="91425" spcFirstLastPara="1" rIns="91425" wrap="square" tIns="91425">
            <a:spAutoFit/>
          </a:bodyPr>
          <a:lstStyle/>
          <a:p>
            <a:pPr indent="0" lvl="0" marL="0" rtl="0" algn="r">
              <a:lnSpc>
                <a:spcPct val="80000"/>
              </a:lnSpc>
              <a:spcBef>
                <a:spcPts val="0"/>
              </a:spcBef>
              <a:spcAft>
                <a:spcPts val="0"/>
              </a:spcAft>
              <a:buNone/>
            </a:pPr>
            <a:r>
              <a:rPr b="1" lang="en" sz="2900">
                <a:solidFill>
                  <a:schemeClr val="lt1"/>
                </a:solidFill>
                <a:latin typeface="Poppins"/>
                <a:ea typeface="Poppins"/>
                <a:cs typeface="Poppins"/>
                <a:sym typeface="Poppins"/>
              </a:rPr>
              <a:t>BRAND FOUNDATIONS</a:t>
            </a:r>
            <a:endParaRPr b="1" sz="2900">
              <a:solidFill>
                <a:schemeClr val="lt1"/>
              </a:solidFill>
              <a:latin typeface="Poppins"/>
              <a:ea typeface="Poppins"/>
              <a:cs typeface="Poppins"/>
              <a:sym typeface="Poppins"/>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2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77" name="Google Shape;177;p2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78" name="Google Shape;178;p26"/>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179" name="Google Shape;179;p26"/>
          <p:cNvPicPr preferRelativeResize="0"/>
          <p:nvPr/>
        </p:nvPicPr>
        <p:blipFill>
          <a:blip r:embed="rId4">
            <a:alphaModFix/>
          </a:blip>
          <a:stretch>
            <a:fillRect/>
          </a:stretch>
        </p:blipFill>
        <p:spPr>
          <a:xfrm>
            <a:off x="163100" y="201750"/>
            <a:ext cx="1430725" cy="337875"/>
          </a:xfrm>
          <a:prstGeom prst="rect">
            <a:avLst/>
          </a:prstGeom>
          <a:noFill/>
          <a:ln>
            <a:noFill/>
          </a:ln>
        </p:spPr>
      </p:pic>
      <p:sp>
        <p:nvSpPr>
          <p:cNvPr id="180" name="Google Shape;180;p26"/>
          <p:cNvSpPr txBox="1"/>
          <p:nvPr/>
        </p:nvSpPr>
        <p:spPr>
          <a:xfrm>
            <a:off x="5028500" y="277950"/>
            <a:ext cx="3970500" cy="4725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chemeClr val="lt1"/>
                </a:solidFill>
                <a:latin typeface="Roboto"/>
                <a:ea typeface="Roboto"/>
                <a:cs typeface="Roboto"/>
                <a:sym typeface="Roboto"/>
              </a:rPr>
              <a:t>Putting your business </a:t>
            </a:r>
            <a:r>
              <a:rPr b="1" lang="en" sz="1600">
                <a:solidFill>
                  <a:srgbClr val="BC0F0F"/>
                </a:solidFill>
                <a:latin typeface="Roboto"/>
                <a:ea typeface="Roboto"/>
                <a:cs typeface="Roboto"/>
                <a:sym typeface="Roboto"/>
              </a:rPr>
              <a:t>FRONT &amp; CENTER</a:t>
            </a:r>
            <a:r>
              <a:rPr lang="en" sz="1300">
                <a:solidFill>
                  <a:schemeClr val="lt1"/>
                </a:solidFill>
                <a:latin typeface="Roboto"/>
                <a:ea typeface="Roboto"/>
                <a:cs typeface="Roboto"/>
                <a:sym typeface="Roboto"/>
              </a:rPr>
              <a:t> is where our brand foundations really take the spotlight. Starting with a full audit of the website and brand profile, we dig deep into what you you could do better and what your competitors are doing right. Competitor analysis unveils the websites where your competitors are listed and found. Then, we compare against your foundation to find and build the profiles you’re lacking.</a:t>
            </a:r>
            <a:endParaRPr sz="1300">
              <a:solidFill>
                <a:schemeClr val="lt1"/>
              </a:solidFill>
              <a:latin typeface="Roboto"/>
              <a:ea typeface="Roboto"/>
              <a:cs typeface="Roboto"/>
              <a:sym typeface="Roboto"/>
            </a:endParaRPr>
          </a:p>
          <a:p>
            <a:pPr indent="0" lvl="0" marL="0" rtl="0" algn="l">
              <a:spcBef>
                <a:spcPts val="0"/>
              </a:spcBef>
              <a:spcAft>
                <a:spcPts val="0"/>
              </a:spcAft>
              <a:buNone/>
            </a:pPr>
            <a:r>
              <a:t/>
            </a:r>
            <a:endParaRPr sz="1300">
              <a:solidFill>
                <a:schemeClr val="lt1"/>
              </a:solidFill>
              <a:latin typeface="Roboto"/>
              <a:ea typeface="Roboto"/>
              <a:cs typeface="Roboto"/>
              <a:sym typeface="Roboto"/>
            </a:endParaRPr>
          </a:p>
          <a:p>
            <a:pPr indent="0" lvl="0" marL="0" rtl="0" algn="l">
              <a:spcBef>
                <a:spcPts val="0"/>
              </a:spcBef>
              <a:spcAft>
                <a:spcPts val="0"/>
              </a:spcAft>
              <a:buNone/>
            </a:pPr>
            <a:r>
              <a:rPr lang="en" sz="1300">
                <a:solidFill>
                  <a:schemeClr val="lt1"/>
                </a:solidFill>
                <a:latin typeface="Roboto"/>
                <a:ea typeface="Roboto"/>
                <a:cs typeface="Roboto"/>
                <a:sym typeface="Roboto"/>
              </a:rPr>
              <a:t>Whenever</a:t>
            </a:r>
            <a:r>
              <a:rPr lang="en" sz="1300">
                <a:solidFill>
                  <a:schemeClr val="lt1"/>
                </a:solidFill>
                <a:latin typeface="Roboto"/>
                <a:ea typeface="Roboto"/>
                <a:cs typeface="Roboto"/>
                <a:sym typeface="Roboto"/>
              </a:rPr>
              <a:t> launching a new campaign, publishing social </a:t>
            </a:r>
            <a:r>
              <a:rPr lang="en" sz="1300">
                <a:solidFill>
                  <a:schemeClr val="lt1"/>
                </a:solidFill>
                <a:latin typeface="Roboto"/>
                <a:ea typeface="Roboto"/>
                <a:cs typeface="Roboto"/>
                <a:sym typeface="Roboto"/>
              </a:rPr>
              <a:t>accounts</a:t>
            </a:r>
            <a:r>
              <a:rPr lang="en" sz="1300">
                <a:solidFill>
                  <a:schemeClr val="lt1"/>
                </a:solidFill>
                <a:latin typeface="Roboto"/>
                <a:ea typeface="Roboto"/>
                <a:cs typeface="Roboto"/>
                <a:sym typeface="Roboto"/>
              </a:rPr>
              <a:t> and press releases are two of the first steps. These elements are crucial to getting your brand out there and boosting any valuable brand properties you already have. </a:t>
            </a:r>
            <a:endParaRPr sz="1300">
              <a:solidFill>
                <a:schemeClr val="lt1"/>
              </a:solidFill>
              <a:latin typeface="Roboto"/>
              <a:ea typeface="Roboto"/>
              <a:cs typeface="Roboto"/>
              <a:sym typeface="Roboto"/>
            </a:endParaRPr>
          </a:p>
          <a:p>
            <a:pPr indent="0" lvl="0" marL="0" rtl="0" algn="l">
              <a:spcBef>
                <a:spcPts val="0"/>
              </a:spcBef>
              <a:spcAft>
                <a:spcPts val="0"/>
              </a:spcAft>
              <a:buNone/>
            </a:pPr>
            <a:r>
              <a:t/>
            </a:r>
            <a:endParaRPr sz="1300">
              <a:solidFill>
                <a:schemeClr val="lt1"/>
              </a:solidFill>
              <a:latin typeface="Roboto"/>
              <a:ea typeface="Roboto"/>
              <a:cs typeface="Roboto"/>
              <a:sym typeface="Roboto"/>
            </a:endParaRPr>
          </a:p>
          <a:p>
            <a:pPr indent="0" lvl="0" marL="0" rtl="0" algn="l">
              <a:spcBef>
                <a:spcPts val="0"/>
              </a:spcBef>
              <a:spcAft>
                <a:spcPts val="0"/>
              </a:spcAft>
              <a:buNone/>
            </a:pPr>
            <a:r>
              <a:rPr lang="en" sz="1300">
                <a:solidFill>
                  <a:schemeClr val="lt1"/>
                </a:solidFill>
                <a:latin typeface="Roboto"/>
                <a:ea typeface="Roboto"/>
                <a:cs typeface="Roboto"/>
                <a:sym typeface="Roboto"/>
              </a:rPr>
              <a:t>But this isn’t all that makes up a strong foundation -  everything from on page and technical corrections to content creation and off page link building should be present. Our SEO solutions touch on all prominent areas, creating a </a:t>
            </a:r>
            <a:r>
              <a:rPr b="1" lang="en" sz="1600">
                <a:solidFill>
                  <a:srgbClr val="BC0F0F"/>
                </a:solidFill>
                <a:latin typeface="Roboto"/>
                <a:ea typeface="Roboto"/>
                <a:cs typeface="Roboto"/>
                <a:sym typeface="Roboto"/>
              </a:rPr>
              <a:t>MORE POWERFUL CAMPAIGN</a:t>
            </a:r>
            <a:r>
              <a:rPr lang="en" sz="1300">
                <a:solidFill>
                  <a:schemeClr val="lt1"/>
                </a:solidFill>
                <a:latin typeface="Roboto"/>
                <a:ea typeface="Roboto"/>
                <a:cs typeface="Roboto"/>
                <a:sym typeface="Roboto"/>
              </a:rPr>
              <a:t> for all-size companies.</a:t>
            </a:r>
            <a:endParaRPr sz="1300">
              <a:solidFill>
                <a:schemeClr val="lt1"/>
              </a:solidFill>
              <a:latin typeface="Roboto"/>
              <a:ea typeface="Roboto"/>
              <a:cs typeface="Roboto"/>
              <a:sym typeface="Roboto"/>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pic>
        <p:nvPicPr>
          <p:cNvPr id="185" name="Google Shape;185;p27"/>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186" name="Google Shape;186;p27"/>
          <p:cNvPicPr preferRelativeResize="0"/>
          <p:nvPr/>
        </p:nvPicPr>
        <p:blipFill>
          <a:blip r:embed="rId4">
            <a:alphaModFix/>
          </a:blip>
          <a:stretch>
            <a:fillRect/>
          </a:stretch>
        </p:blipFill>
        <p:spPr>
          <a:xfrm>
            <a:off x="163100" y="201750"/>
            <a:ext cx="1430725" cy="337875"/>
          </a:xfrm>
          <a:prstGeom prst="rect">
            <a:avLst/>
          </a:prstGeom>
          <a:noFill/>
          <a:ln>
            <a:noFill/>
          </a:ln>
        </p:spPr>
      </p:pic>
      <p:sp>
        <p:nvSpPr>
          <p:cNvPr id="187" name="Google Shape;187;p27"/>
          <p:cNvSpPr txBox="1"/>
          <p:nvPr/>
        </p:nvSpPr>
        <p:spPr>
          <a:xfrm>
            <a:off x="5355300" y="1091275"/>
            <a:ext cx="3477000" cy="361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chemeClr val="dk1"/>
                </a:solidFill>
                <a:latin typeface="Roboto"/>
                <a:ea typeface="Roboto"/>
                <a:cs typeface="Roboto"/>
                <a:sym typeface="Roboto"/>
              </a:rPr>
              <a:t>When creating properties like social accounts and press releases, it is important to use the right linking strategy. For example, directly linking to your website using keyword-rich anchors could net you a Google link penalty. No one wants that. </a:t>
            </a:r>
            <a:endParaRPr sz="1300">
              <a:solidFill>
                <a:schemeClr val="dk1"/>
              </a:solidFill>
              <a:latin typeface="Roboto"/>
              <a:ea typeface="Roboto"/>
              <a:cs typeface="Roboto"/>
              <a:sym typeface="Roboto"/>
            </a:endParaRPr>
          </a:p>
          <a:p>
            <a:pPr indent="0" lvl="0" marL="0" rtl="0" algn="l">
              <a:spcBef>
                <a:spcPts val="0"/>
              </a:spcBef>
              <a:spcAft>
                <a:spcPts val="0"/>
              </a:spcAft>
              <a:buNone/>
            </a:pPr>
            <a:r>
              <a:t/>
            </a:r>
            <a:endParaRPr sz="1300">
              <a:solidFill>
                <a:schemeClr val="dk1"/>
              </a:solidFill>
              <a:latin typeface="Roboto"/>
              <a:ea typeface="Roboto"/>
              <a:cs typeface="Roboto"/>
              <a:sym typeface="Roboto"/>
            </a:endParaRPr>
          </a:p>
          <a:p>
            <a:pPr indent="0" lvl="0" marL="0" rtl="0" algn="l">
              <a:spcBef>
                <a:spcPts val="0"/>
              </a:spcBef>
              <a:spcAft>
                <a:spcPts val="0"/>
              </a:spcAft>
              <a:buNone/>
            </a:pPr>
            <a:r>
              <a:rPr lang="en" sz="1300">
                <a:solidFill>
                  <a:schemeClr val="dk1"/>
                </a:solidFill>
                <a:latin typeface="Roboto"/>
                <a:ea typeface="Roboto"/>
                <a:cs typeface="Roboto"/>
                <a:sym typeface="Roboto"/>
              </a:rPr>
              <a:t>That’s why we create a </a:t>
            </a:r>
            <a:r>
              <a:rPr b="1" lang="en">
                <a:solidFill>
                  <a:srgbClr val="BC0F0F"/>
                </a:solidFill>
                <a:latin typeface="Roboto"/>
                <a:ea typeface="Roboto"/>
                <a:cs typeface="Roboto"/>
                <a:sym typeface="Roboto"/>
              </a:rPr>
              <a:t>SAFER BACKLINK STRATEGY </a:t>
            </a:r>
            <a:r>
              <a:rPr lang="en" sz="1300">
                <a:solidFill>
                  <a:schemeClr val="dk1"/>
                </a:solidFill>
                <a:latin typeface="Roboto"/>
                <a:ea typeface="Roboto"/>
                <a:cs typeface="Roboto"/>
                <a:sym typeface="Roboto"/>
              </a:rPr>
              <a:t>that pushes link juice and authority back to your site by</a:t>
            </a:r>
            <a:r>
              <a:rPr lang="en" sz="1300">
                <a:solidFill>
                  <a:schemeClr val="dk1"/>
                </a:solidFill>
                <a:latin typeface="Roboto"/>
                <a:ea typeface="Roboto"/>
                <a:cs typeface="Roboto"/>
                <a:sym typeface="Roboto"/>
              </a:rPr>
              <a:t> using only naked links or brand name anchor text to link back to your money site. Keyword anchors should be pointing to local properties like the GMB listing and existing citations, that </a:t>
            </a:r>
            <a:r>
              <a:rPr lang="en" sz="1300">
                <a:solidFill>
                  <a:schemeClr val="dk1"/>
                </a:solidFill>
                <a:latin typeface="Roboto"/>
                <a:ea typeface="Roboto"/>
                <a:cs typeface="Roboto"/>
                <a:sym typeface="Roboto"/>
              </a:rPr>
              <a:t>way it </a:t>
            </a:r>
            <a:r>
              <a:rPr lang="en" sz="1300">
                <a:solidFill>
                  <a:schemeClr val="dk1"/>
                </a:solidFill>
                <a:latin typeface="Roboto"/>
                <a:ea typeface="Roboto"/>
                <a:cs typeface="Roboto"/>
                <a:sym typeface="Roboto"/>
              </a:rPr>
              <a:t>ensures your website’s safe while </a:t>
            </a:r>
            <a:r>
              <a:rPr lang="en" sz="1300">
                <a:solidFill>
                  <a:schemeClr val="dk1"/>
                </a:solidFill>
                <a:latin typeface="Roboto"/>
                <a:ea typeface="Roboto"/>
                <a:cs typeface="Roboto"/>
                <a:sym typeface="Roboto"/>
              </a:rPr>
              <a:t>also </a:t>
            </a:r>
            <a:r>
              <a:rPr lang="en" sz="1300">
                <a:solidFill>
                  <a:schemeClr val="dk1"/>
                </a:solidFill>
                <a:latin typeface="Roboto"/>
                <a:ea typeface="Roboto"/>
                <a:cs typeface="Roboto"/>
                <a:sym typeface="Roboto"/>
              </a:rPr>
              <a:t>benefiting</a:t>
            </a:r>
            <a:r>
              <a:rPr lang="en" sz="1300">
                <a:solidFill>
                  <a:schemeClr val="dk1"/>
                </a:solidFill>
                <a:latin typeface="Roboto"/>
                <a:ea typeface="Roboto"/>
                <a:cs typeface="Roboto"/>
                <a:sym typeface="Roboto"/>
              </a:rPr>
              <a:t> existing off-site properties. </a:t>
            </a:r>
            <a:endParaRPr sz="1300">
              <a:solidFill>
                <a:schemeClr val="dk1"/>
              </a:solidFill>
              <a:latin typeface="Roboto"/>
              <a:ea typeface="Roboto"/>
              <a:cs typeface="Roboto"/>
              <a:sym typeface="Roboto"/>
            </a:endParaRPr>
          </a:p>
          <a:p>
            <a:pPr indent="0" lvl="0" marL="0" rtl="0" algn="l">
              <a:spcBef>
                <a:spcPts val="0"/>
              </a:spcBef>
              <a:spcAft>
                <a:spcPts val="0"/>
              </a:spcAft>
              <a:buNone/>
            </a:pPr>
            <a:r>
              <a:t/>
            </a:r>
            <a:endParaRPr sz="1300">
              <a:solidFill>
                <a:schemeClr val="dk1"/>
              </a:solidFill>
              <a:latin typeface="Roboto"/>
              <a:ea typeface="Roboto"/>
              <a:cs typeface="Roboto"/>
              <a:sym typeface="Roboto"/>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2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93" name="Google Shape;193;p2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94" name="Google Shape;194;p28"/>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195" name="Google Shape;195;p28"/>
          <p:cNvPicPr preferRelativeResize="0"/>
          <p:nvPr/>
        </p:nvPicPr>
        <p:blipFill>
          <a:blip r:embed="rId4">
            <a:alphaModFix/>
          </a:blip>
          <a:stretch>
            <a:fillRect/>
          </a:stretch>
        </p:blipFill>
        <p:spPr>
          <a:xfrm>
            <a:off x="163100" y="201750"/>
            <a:ext cx="1430725" cy="337875"/>
          </a:xfrm>
          <a:prstGeom prst="rect">
            <a:avLst/>
          </a:prstGeom>
          <a:noFill/>
          <a:ln>
            <a:noFill/>
          </a:ln>
        </p:spPr>
      </p:pic>
      <p:sp>
        <p:nvSpPr>
          <p:cNvPr id="196" name="Google Shape;196;p28"/>
          <p:cNvSpPr txBox="1"/>
          <p:nvPr/>
        </p:nvSpPr>
        <p:spPr>
          <a:xfrm>
            <a:off x="311700" y="1574075"/>
            <a:ext cx="5161500" cy="329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300">
                <a:solidFill>
                  <a:schemeClr val="lt1"/>
                </a:solidFill>
                <a:latin typeface="Roboto"/>
                <a:ea typeface="Roboto"/>
                <a:cs typeface="Roboto"/>
                <a:sym typeface="Roboto"/>
              </a:rPr>
              <a:t>At the </a:t>
            </a:r>
            <a:r>
              <a:rPr lang="en" sz="1300">
                <a:solidFill>
                  <a:schemeClr val="lt1"/>
                </a:solidFill>
                <a:latin typeface="Roboto"/>
                <a:ea typeface="Roboto"/>
                <a:cs typeface="Roboto"/>
                <a:sym typeface="Roboto"/>
              </a:rPr>
              <a:t>core, our campaigns ensure </a:t>
            </a:r>
            <a:r>
              <a:rPr lang="en" sz="1300">
                <a:solidFill>
                  <a:schemeClr val="lt1"/>
                </a:solidFill>
                <a:latin typeface="Roboto"/>
                <a:ea typeface="Roboto"/>
                <a:cs typeface="Roboto"/>
                <a:sym typeface="Roboto"/>
              </a:rPr>
              <a:t>your website – the foundation of your entire online presence – is </a:t>
            </a:r>
            <a:r>
              <a:rPr b="1" lang="en" sz="1600">
                <a:solidFill>
                  <a:srgbClr val="BC0F0F"/>
                </a:solidFill>
                <a:latin typeface="Roboto"/>
                <a:ea typeface="Roboto"/>
                <a:cs typeface="Roboto"/>
                <a:sym typeface="Roboto"/>
              </a:rPr>
              <a:t>PROPERLY PREPARED TO RANK</a:t>
            </a:r>
            <a:r>
              <a:rPr lang="en" sz="1300">
                <a:solidFill>
                  <a:schemeClr val="lt1"/>
                </a:solidFill>
                <a:latin typeface="Roboto"/>
                <a:ea typeface="Roboto"/>
                <a:cs typeface="Roboto"/>
                <a:sym typeface="Roboto"/>
              </a:rPr>
              <a:t>. Addressing underlying on-page and tech issues, like bad url structure or cannibalization is crucial. But we don’t stop there… </a:t>
            </a:r>
            <a:endParaRPr sz="1300">
              <a:solidFill>
                <a:schemeClr val="lt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t/>
            </a:r>
            <a:endParaRPr sz="1300">
              <a:solidFill>
                <a:schemeClr val="lt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300">
                <a:solidFill>
                  <a:schemeClr val="lt1"/>
                </a:solidFill>
                <a:latin typeface="Roboto"/>
                <a:ea typeface="Roboto"/>
                <a:cs typeface="Roboto"/>
                <a:sym typeface="Roboto"/>
              </a:rPr>
              <a:t>Ensure your site is </a:t>
            </a:r>
            <a:r>
              <a:rPr i="1" lang="en" sz="1300">
                <a:solidFill>
                  <a:schemeClr val="lt1"/>
                </a:solidFill>
                <a:latin typeface="Roboto"/>
                <a:ea typeface="Roboto"/>
                <a:cs typeface="Roboto"/>
                <a:sym typeface="Roboto"/>
              </a:rPr>
              <a:t>set up for success</a:t>
            </a:r>
            <a:r>
              <a:rPr lang="en" sz="1300">
                <a:solidFill>
                  <a:schemeClr val="lt1"/>
                </a:solidFill>
                <a:latin typeface="Roboto"/>
                <a:ea typeface="Roboto"/>
                <a:cs typeface="Roboto"/>
                <a:sym typeface="Roboto"/>
              </a:rPr>
              <a:t> with a campaign that maximizes the impact of link building and content efforts. In many cases, a simple content refresh is all you need to start popping in the SERPs. However, many websites but don’t properly optimize </a:t>
            </a:r>
            <a:endParaRPr sz="1300">
              <a:solidFill>
                <a:schemeClr val="lt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300">
                <a:solidFill>
                  <a:schemeClr val="lt1"/>
                </a:solidFill>
                <a:latin typeface="Roboto"/>
                <a:ea typeface="Roboto"/>
                <a:cs typeface="Roboto"/>
                <a:sym typeface="Roboto"/>
              </a:rPr>
              <a:t>and link content into effective silos. Siloing pages (also known </a:t>
            </a:r>
            <a:endParaRPr sz="1300">
              <a:solidFill>
                <a:schemeClr val="lt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300">
                <a:solidFill>
                  <a:schemeClr val="lt1"/>
                </a:solidFill>
                <a:latin typeface="Roboto"/>
                <a:ea typeface="Roboto"/>
                <a:cs typeface="Roboto"/>
                <a:sym typeface="Roboto"/>
              </a:rPr>
              <a:t>as internal linking) not only shows Google the architecture of</a:t>
            </a:r>
            <a:endParaRPr sz="1300">
              <a:solidFill>
                <a:schemeClr val="lt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300">
                <a:solidFill>
                  <a:schemeClr val="lt1"/>
                </a:solidFill>
                <a:latin typeface="Roboto"/>
                <a:ea typeface="Roboto"/>
                <a:cs typeface="Roboto"/>
                <a:sym typeface="Roboto"/>
              </a:rPr>
              <a:t>your site, but also improves user experience. By linking </a:t>
            </a:r>
            <a:endParaRPr sz="1300">
              <a:solidFill>
                <a:schemeClr val="lt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300">
                <a:solidFill>
                  <a:schemeClr val="lt1"/>
                </a:solidFill>
                <a:latin typeface="Roboto"/>
                <a:ea typeface="Roboto"/>
                <a:cs typeface="Roboto"/>
                <a:sym typeface="Roboto"/>
              </a:rPr>
              <a:t>relevant content with intelligent keyword</a:t>
            </a:r>
            <a:r>
              <a:rPr lang="en">
                <a:solidFill>
                  <a:schemeClr val="lt1"/>
                </a:solidFill>
                <a:latin typeface="Roboto Black"/>
                <a:ea typeface="Roboto Black"/>
                <a:cs typeface="Roboto Black"/>
                <a:sym typeface="Roboto Black"/>
              </a:rPr>
              <a:t> </a:t>
            </a:r>
            <a:r>
              <a:rPr lang="en" sz="1300">
                <a:solidFill>
                  <a:schemeClr val="lt1"/>
                </a:solidFill>
                <a:latin typeface="Roboto"/>
                <a:ea typeface="Roboto"/>
                <a:cs typeface="Roboto"/>
                <a:sym typeface="Roboto"/>
              </a:rPr>
              <a:t>anchors, users </a:t>
            </a:r>
            <a:endParaRPr sz="1300">
              <a:solidFill>
                <a:schemeClr val="lt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300">
                <a:solidFill>
                  <a:schemeClr val="lt1"/>
                </a:solidFill>
                <a:latin typeface="Roboto"/>
                <a:ea typeface="Roboto"/>
                <a:cs typeface="Roboto"/>
                <a:sym typeface="Roboto"/>
              </a:rPr>
              <a:t>are led deeper in the site to discover and engage further!</a:t>
            </a:r>
            <a:endParaRPr sz="1300">
              <a:solidFill>
                <a:schemeClr val="lt1"/>
              </a:solidFill>
              <a:latin typeface="Roboto"/>
              <a:ea typeface="Roboto"/>
              <a:cs typeface="Roboto"/>
              <a:sym typeface="Roboto"/>
            </a:endParaRPr>
          </a:p>
          <a:p>
            <a:pPr indent="0" lvl="0" marL="0" rtl="0" algn="l">
              <a:spcBef>
                <a:spcPts val="0"/>
              </a:spcBef>
              <a:spcAft>
                <a:spcPts val="0"/>
              </a:spcAft>
              <a:buNone/>
            </a:pPr>
            <a:r>
              <a:rPr lang="en" sz="1300">
                <a:solidFill>
                  <a:schemeClr val="lt1"/>
                </a:solidFill>
                <a:latin typeface="Roboto"/>
                <a:ea typeface="Roboto"/>
                <a:cs typeface="Roboto"/>
                <a:sym typeface="Roboto"/>
              </a:rPr>
              <a:t> </a:t>
            </a:r>
            <a:endParaRPr sz="1300">
              <a:solidFill>
                <a:schemeClr val="lt1"/>
              </a:solidFill>
              <a:latin typeface="Roboto"/>
              <a:ea typeface="Roboto"/>
              <a:cs typeface="Roboto"/>
              <a:sym typeface="Roboto"/>
            </a:endParaRPr>
          </a:p>
        </p:txBody>
      </p:sp>
      <p:sp>
        <p:nvSpPr>
          <p:cNvPr id="197" name="Google Shape;197;p28"/>
          <p:cNvSpPr txBox="1"/>
          <p:nvPr/>
        </p:nvSpPr>
        <p:spPr>
          <a:xfrm>
            <a:off x="311700" y="695263"/>
            <a:ext cx="6220800" cy="948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rPr b="1" lang="en" sz="3100">
                <a:solidFill>
                  <a:schemeClr val="lt1"/>
                </a:solidFill>
                <a:latin typeface="Poppins"/>
                <a:ea typeface="Poppins"/>
                <a:cs typeface="Poppins"/>
                <a:sym typeface="Poppins"/>
              </a:rPr>
              <a:t>ON PAGE &amp; INTERNAL</a:t>
            </a:r>
            <a:endParaRPr b="1" sz="3100">
              <a:solidFill>
                <a:schemeClr val="lt1"/>
              </a:solidFill>
              <a:latin typeface="Poppins"/>
              <a:ea typeface="Poppins"/>
              <a:cs typeface="Poppins"/>
              <a:sym typeface="Poppins"/>
            </a:endParaRPr>
          </a:p>
          <a:p>
            <a:pPr indent="0" lvl="0" marL="0" rtl="0" algn="l">
              <a:lnSpc>
                <a:spcPct val="80000"/>
              </a:lnSpc>
              <a:spcBef>
                <a:spcPts val="0"/>
              </a:spcBef>
              <a:spcAft>
                <a:spcPts val="0"/>
              </a:spcAft>
              <a:buNone/>
            </a:pPr>
            <a:r>
              <a:rPr b="1" lang="en" sz="3100">
                <a:solidFill>
                  <a:schemeClr val="lt1"/>
                </a:solidFill>
                <a:latin typeface="Poppins"/>
                <a:ea typeface="Poppins"/>
                <a:cs typeface="Poppins"/>
                <a:sym typeface="Poppins"/>
              </a:rPr>
              <a:t>LINK SILOS</a:t>
            </a:r>
            <a:endParaRPr b="1" sz="3100">
              <a:solidFill>
                <a:schemeClr val="lt1"/>
              </a:solidFill>
              <a:latin typeface="Poppins"/>
              <a:ea typeface="Poppins"/>
              <a:cs typeface="Poppins"/>
              <a:sym typeface="Poppin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2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03" name="Google Shape;203;p2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04" name="Google Shape;204;p29"/>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205" name="Google Shape;205;p29"/>
          <p:cNvPicPr preferRelativeResize="0"/>
          <p:nvPr/>
        </p:nvPicPr>
        <p:blipFill>
          <a:blip r:embed="rId4">
            <a:alphaModFix/>
          </a:blip>
          <a:stretch>
            <a:fillRect/>
          </a:stretch>
        </p:blipFill>
        <p:spPr>
          <a:xfrm>
            <a:off x="163100" y="201750"/>
            <a:ext cx="1430725" cy="337875"/>
          </a:xfrm>
          <a:prstGeom prst="rect">
            <a:avLst/>
          </a:prstGeom>
          <a:noFill/>
          <a:ln>
            <a:noFill/>
          </a:ln>
        </p:spPr>
      </p:pic>
      <p:sp>
        <p:nvSpPr>
          <p:cNvPr id="206" name="Google Shape;206;p29"/>
          <p:cNvSpPr txBox="1"/>
          <p:nvPr/>
        </p:nvSpPr>
        <p:spPr>
          <a:xfrm>
            <a:off x="4718100" y="201750"/>
            <a:ext cx="4296900" cy="4910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300">
                <a:solidFill>
                  <a:schemeClr val="lt1"/>
                </a:solidFill>
                <a:latin typeface="Roboto"/>
                <a:ea typeface="Roboto"/>
                <a:cs typeface="Roboto"/>
                <a:sym typeface="Roboto"/>
              </a:rPr>
              <a:t>But competitor based on-page strategy is critical too…</a:t>
            </a:r>
            <a:endParaRPr sz="1300">
              <a:solidFill>
                <a:schemeClr val="lt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t/>
            </a:r>
            <a:endParaRPr sz="1300">
              <a:solidFill>
                <a:schemeClr val="lt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300">
                <a:solidFill>
                  <a:schemeClr val="lt1"/>
                </a:solidFill>
                <a:latin typeface="Roboto"/>
                <a:ea typeface="Roboto"/>
                <a:cs typeface="Roboto"/>
                <a:sym typeface="Roboto"/>
              </a:rPr>
              <a:t>Benchmarking your site against those already ranking highly for your target terms creates an </a:t>
            </a:r>
            <a:r>
              <a:rPr b="1" lang="en" sz="1600">
                <a:solidFill>
                  <a:srgbClr val="BC0F0F"/>
                </a:solidFill>
                <a:latin typeface="Roboto"/>
                <a:ea typeface="Roboto"/>
                <a:cs typeface="Roboto"/>
                <a:sym typeface="Roboto"/>
              </a:rPr>
              <a:t>EFFECTIVE SEO ROADMAP.</a:t>
            </a:r>
            <a:r>
              <a:rPr lang="en" sz="1300">
                <a:solidFill>
                  <a:schemeClr val="lt1"/>
                </a:solidFill>
                <a:latin typeface="Roboto"/>
                <a:ea typeface="Roboto"/>
                <a:cs typeface="Roboto"/>
                <a:sym typeface="Roboto"/>
              </a:rPr>
              <a:t> Issues like keyword density, cannibalization, headers and meta, or a lack of content rich pages will cause you to fall short, so they’re quickly addressed in every campaign. </a:t>
            </a:r>
            <a:r>
              <a:rPr lang="en" sz="1300">
                <a:solidFill>
                  <a:schemeClr val="lt1"/>
                </a:solidFill>
                <a:latin typeface="Roboto"/>
                <a:ea typeface="Roboto"/>
                <a:cs typeface="Roboto"/>
                <a:sym typeface="Roboto"/>
              </a:rPr>
              <a:t>Our </a:t>
            </a:r>
            <a:r>
              <a:rPr lang="en" sz="1300">
                <a:solidFill>
                  <a:schemeClr val="lt1"/>
                </a:solidFill>
                <a:latin typeface="Roboto"/>
                <a:ea typeface="Roboto"/>
                <a:cs typeface="Roboto"/>
                <a:sym typeface="Roboto"/>
              </a:rPr>
              <a:t>optimization</a:t>
            </a:r>
            <a:r>
              <a:rPr lang="en" sz="1300">
                <a:solidFill>
                  <a:schemeClr val="lt1"/>
                </a:solidFill>
                <a:latin typeface="Roboto"/>
                <a:ea typeface="Roboto"/>
                <a:cs typeface="Roboto"/>
                <a:sym typeface="Roboto"/>
              </a:rPr>
              <a:t> system helps us to easily pull data from top ranking competitor sites for our given terms, which we then use to optimize existing content and create new content as needed. Through a team of trained SEO copywriters, we’re able to create easily readable, optimized content that can be added to your site to improve your competitor parity for word count, topical relevance, and keyword density.</a:t>
            </a:r>
            <a:endParaRPr sz="1300">
              <a:solidFill>
                <a:schemeClr val="lt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t/>
            </a:r>
            <a:endParaRPr sz="1300">
              <a:solidFill>
                <a:schemeClr val="lt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b="1" lang="en" sz="1500">
                <a:solidFill>
                  <a:schemeClr val="lt1"/>
                </a:solidFill>
                <a:highlight>
                  <a:srgbClr val="BC0F0F"/>
                </a:highlight>
                <a:latin typeface="Roboto"/>
                <a:ea typeface="Roboto"/>
                <a:cs typeface="Roboto"/>
                <a:sym typeface="Roboto"/>
              </a:rPr>
              <a:t>FRESH CONTENT</a:t>
            </a:r>
            <a:r>
              <a:rPr lang="en" sz="1300">
                <a:solidFill>
                  <a:schemeClr val="lt1"/>
                </a:solidFill>
                <a:latin typeface="Roboto"/>
                <a:ea typeface="Roboto"/>
                <a:cs typeface="Roboto"/>
                <a:sym typeface="Roboto"/>
              </a:rPr>
              <a:t> not only helps your site remain relevant, it’s also an essential part of any proper link building campaign. By researching competitor blogs and key industry topics, we’re able to create regular content pieces that rank for longtail and informational terms. This enables us to spread link juice around for a more natural backlink profile.</a:t>
            </a:r>
            <a:endParaRPr sz="1300">
              <a:solidFill>
                <a:schemeClr val="lt1"/>
              </a:solidFill>
              <a:latin typeface="Roboto"/>
              <a:ea typeface="Roboto"/>
              <a:cs typeface="Roboto"/>
              <a:sym typeface="Roboto"/>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3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12" name="Google Shape;212;p3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13" name="Google Shape;213;p30"/>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214" name="Google Shape;214;p30"/>
          <p:cNvPicPr preferRelativeResize="0"/>
          <p:nvPr/>
        </p:nvPicPr>
        <p:blipFill>
          <a:blip r:embed="rId4">
            <a:alphaModFix/>
          </a:blip>
          <a:stretch>
            <a:fillRect/>
          </a:stretch>
        </p:blipFill>
        <p:spPr>
          <a:xfrm>
            <a:off x="239475" y="197675"/>
            <a:ext cx="1446150" cy="341525"/>
          </a:xfrm>
          <a:prstGeom prst="rect">
            <a:avLst/>
          </a:prstGeom>
          <a:noFill/>
          <a:ln>
            <a:noFill/>
          </a:ln>
        </p:spPr>
      </p:pic>
      <p:sp>
        <p:nvSpPr>
          <p:cNvPr id="215" name="Google Shape;215;p30"/>
          <p:cNvSpPr txBox="1"/>
          <p:nvPr/>
        </p:nvSpPr>
        <p:spPr>
          <a:xfrm>
            <a:off x="461700" y="2088350"/>
            <a:ext cx="4961100" cy="158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300">
                <a:solidFill>
                  <a:schemeClr val="lt1"/>
                </a:solidFill>
                <a:latin typeface="Roboto"/>
                <a:ea typeface="Roboto"/>
                <a:cs typeface="Roboto"/>
                <a:sym typeface="Roboto"/>
              </a:rPr>
              <a:t>Every SEO campaign includes </a:t>
            </a:r>
            <a:r>
              <a:rPr b="1" i="1" lang="en" sz="1300">
                <a:solidFill>
                  <a:schemeClr val="lt1"/>
                </a:solidFill>
                <a:latin typeface="Roboto"/>
                <a:ea typeface="Roboto"/>
                <a:cs typeface="Roboto"/>
                <a:sym typeface="Roboto"/>
              </a:rPr>
              <a:t>tested </a:t>
            </a:r>
            <a:r>
              <a:rPr lang="en" sz="1300">
                <a:solidFill>
                  <a:schemeClr val="lt1"/>
                </a:solidFill>
                <a:latin typeface="Roboto"/>
                <a:ea typeface="Roboto"/>
                <a:cs typeface="Roboto"/>
                <a:sym typeface="Roboto"/>
              </a:rPr>
              <a:t>backlink strategies that we customize based on your current link profile and the link velocity of competitors. Link building and on-page are two of the most crucial </a:t>
            </a:r>
            <a:r>
              <a:rPr lang="en" sz="1300">
                <a:solidFill>
                  <a:schemeClr val="lt1"/>
                </a:solidFill>
                <a:latin typeface="Roboto"/>
                <a:ea typeface="Roboto"/>
                <a:cs typeface="Roboto"/>
                <a:sym typeface="Roboto"/>
              </a:rPr>
              <a:t>aspects</a:t>
            </a:r>
            <a:r>
              <a:rPr lang="en" sz="1300">
                <a:solidFill>
                  <a:schemeClr val="lt1"/>
                </a:solidFill>
                <a:latin typeface="Roboto"/>
                <a:ea typeface="Roboto"/>
                <a:cs typeface="Roboto"/>
                <a:sym typeface="Roboto"/>
              </a:rPr>
              <a:t> of any optimization plan. However, too often agencies use pre-packaged, out-of-the-box solutions that are pretty much the same for any brand. </a:t>
            </a:r>
            <a:endParaRPr sz="1300">
              <a:solidFill>
                <a:schemeClr val="lt1"/>
              </a:solidFill>
              <a:latin typeface="Roboto"/>
              <a:ea typeface="Roboto"/>
              <a:cs typeface="Roboto"/>
              <a:sym typeface="Roboto"/>
            </a:endParaRPr>
          </a:p>
          <a:p>
            <a:pPr indent="0" lvl="0" marL="0" rtl="0" algn="l">
              <a:spcBef>
                <a:spcPts val="0"/>
              </a:spcBef>
              <a:spcAft>
                <a:spcPts val="0"/>
              </a:spcAft>
              <a:buNone/>
            </a:pPr>
            <a:r>
              <a:t/>
            </a:r>
            <a:endParaRPr sz="1300">
              <a:solidFill>
                <a:schemeClr val="lt1"/>
              </a:solidFill>
              <a:latin typeface="Roboto"/>
              <a:ea typeface="Roboto"/>
              <a:cs typeface="Roboto"/>
              <a:sym typeface="Roboto"/>
            </a:endParaRPr>
          </a:p>
        </p:txBody>
      </p:sp>
      <p:sp>
        <p:nvSpPr>
          <p:cNvPr id="216" name="Google Shape;216;p30"/>
          <p:cNvSpPr txBox="1"/>
          <p:nvPr/>
        </p:nvSpPr>
        <p:spPr>
          <a:xfrm>
            <a:off x="461700" y="1634500"/>
            <a:ext cx="6220800" cy="5664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en" sz="3100">
                <a:solidFill>
                  <a:schemeClr val="lt1"/>
                </a:solidFill>
                <a:latin typeface="Poppins"/>
                <a:ea typeface="Poppins"/>
                <a:cs typeface="Poppins"/>
                <a:sym typeface="Poppins"/>
              </a:rPr>
              <a:t>TAILORED LINK TARGETING</a:t>
            </a:r>
            <a:endParaRPr b="1" sz="3100">
              <a:solidFill>
                <a:schemeClr val="lt1"/>
              </a:solidFill>
              <a:latin typeface="Poppins"/>
              <a:ea typeface="Poppins"/>
              <a:cs typeface="Poppins"/>
              <a:sym typeface="Poppins"/>
            </a:endParaRPr>
          </a:p>
        </p:txBody>
      </p:sp>
      <p:sp>
        <p:nvSpPr>
          <p:cNvPr id="217" name="Google Shape;217;p30"/>
          <p:cNvSpPr txBox="1"/>
          <p:nvPr/>
        </p:nvSpPr>
        <p:spPr>
          <a:xfrm>
            <a:off x="679375" y="3790025"/>
            <a:ext cx="8233200" cy="9852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en" sz="1300">
                <a:solidFill>
                  <a:schemeClr val="lt1"/>
                </a:solidFill>
                <a:latin typeface="Roboto"/>
                <a:ea typeface="Roboto"/>
                <a:cs typeface="Roboto"/>
                <a:sym typeface="Roboto"/>
              </a:rPr>
              <a:t>In order to maximize your ranking impact, you need strategies </a:t>
            </a:r>
            <a:r>
              <a:rPr lang="en" sz="1300">
                <a:solidFill>
                  <a:schemeClr val="lt1"/>
                </a:solidFill>
                <a:latin typeface="Roboto"/>
                <a:ea typeface="Roboto"/>
                <a:cs typeface="Roboto"/>
                <a:sym typeface="Roboto"/>
              </a:rPr>
              <a:t>specific</a:t>
            </a:r>
            <a:r>
              <a:rPr lang="en" sz="1300">
                <a:solidFill>
                  <a:schemeClr val="lt1"/>
                </a:solidFill>
                <a:latin typeface="Roboto"/>
                <a:ea typeface="Roboto"/>
                <a:cs typeface="Roboto"/>
                <a:sym typeface="Roboto"/>
              </a:rPr>
              <a:t> to YOU. It’s useless, even harmful, if your agency doesn’t know where your backlinks profile stands against your competitors. Imagine spending your budget to build 40 links using exact match anchor text, only to find out the agency over optimized your anchor text ratio or built too many links at once, thereby tanking any rankings you may have previously held.</a:t>
            </a:r>
            <a:endParaRPr sz="1300">
              <a:solidFill>
                <a:schemeClr val="lt1"/>
              </a:solidFill>
              <a:latin typeface="Roboto"/>
              <a:ea typeface="Roboto"/>
              <a:cs typeface="Roboto"/>
              <a:sym typeface="Roboto"/>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3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23" name="Google Shape;223;p3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24" name="Google Shape;224;p31"/>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225" name="Google Shape;225;p31"/>
          <p:cNvPicPr preferRelativeResize="0"/>
          <p:nvPr/>
        </p:nvPicPr>
        <p:blipFill>
          <a:blip r:embed="rId4">
            <a:alphaModFix/>
          </a:blip>
          <a:stretch>
            <a:fillRect/>
          </a:stretch>
        </p:blipFill>
        <p:spPr>
          <a:xfrm>
            <a:off x="193350" y="197675"/>
            <a:ext cx="1446150" cy="341525"/>
          </a:xfrm>
          <a:prstGeom prst="rect">
            <a:avLst/>
          </a:prstGeom>
          <a:noFill/>
          <a:ln>
            <a:noFill/>
          </a:ln>
        </p:spPr>
      </p:pic>
      <p:sp>
        <p:nvSpPr>
          <p:cNvPr id="226" name="Google Shape;226;p31"/>
          <p:cNvSpPr txBox="1"/>
          <p:nvPr/>
        </p:nvSpPr>
        <p:spPr>
          <a:xfrm>
            <a:off x="1349625" y="3073763"/>
            <a:ext cx="4179600" cy="11697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en" sz="4000">
                <a:solidFill>
                  <a:schemeClr val="lt1"/>
                </a:solidFill>
                <a:latin typeface="Poppins"/>
                <a:ea typeface="Poppins"/>
                <a:cs typeface="Poppins"/>
                <a:sym typeface="Poppins"/>
              </a:rPr>
              <a:t>EVALUATING</a:t>
            </a:r>
            <a:endParaRPr b="1" sz="4000">
              <a:solidFill>
                <a:schemeClr val="lt1"/>
              </a:solidFill>
              <a:latin typeface="Poppins"/>
              <a:ea typeface="Poppins"/>
              <a:cs typeface="Poppins"/>
              <a:sym typeface="Poppins"/>
            </a:endParaRPr>
          </a:p>
          <a:p>
            <a:pPr indent="0" lvl="0" marL="0" rtl="0" algn="l">
              <a:lnSpc>
                <a:spcPct val="80000"/>
              </a:lnSpc>
              <a:spcBef>
                <a:spcPts val="0"/>
              </a:spcBef>
              <a:spcAft>
                <a:spcPts val="0"/>
              </a:spcAft>
              <a:buNone/>
            </a:pPr>
            <a:r>
              <a:t/>
            </a:r>
            <a:endParaRPr b="1" sz="4000">
              <a:solidFill>
                <a:srgbClr val="BC0F0F"/>
              </a:solidFill>
              <a:latin typeface="Poppins"/>
              <a:ea typeface="Poppins"/>
              <a:cs typeface="Poppins"/>
              <a:sym typeface="Poppins"/>
            </a:endParaRPr>
          </a:p>
        </p:txBody>
      </p:sp>
      <p:sp>
        <p:nvSpPr>
          <p:cNvPr id="227" name="Google Shape;227;p31"/>
          <p:cNvSpPr txBox="1"/>
          <p:nvPr/>
        </p:nvSpPr>
        <p:spPr>
          <a:xfrm>
            <a:off x="1254725" y="2748700"/>
            <a:ext cx="2034300" cy="468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2300">
                <a:solidFill>
                  <a:schemeClr val="lt1"/>
                </a:solidFill>
                <a:latin typeface="Poppins SemiBold"/>
                <a:ea typeface="Poppins SemiBold"/>
                <a:cs typeface="Poppins SemiBold"/>
                <a:sym typeface="Poppins SemiBold"/>
              </a:rPr>
              <a:t>P A R T  3  :</a:t>
            </a:r>
            <a:endParaRPr sz="2300">
              <a:solidFill>
                <a:srgbClr val="BC0F0F"/>
              </a:solidFill>
              <a:latin typeface="Poppins SemiBold"/>
              <a:ea typeface="Poppins SemiBold"/>
              <a:cs typeface="Poppins SemiBold"/>
              <a:sym typeface="Poppins SemiBold"/>
            </a:endParaRPr>
          </a:p>
        </p:txBody>
      </p:sp>
      <p:sp>
        <p:nvSpPr>
          <p:cNvPr id="228" name="Google Shape;228;p31"/>
          <p:cNvSpPr txBox="1"/>
          <p:nvPr/>
        </p:nvSpPr>
        <p:spPr>
          <a:xfrm>
            <a:off x="1471475" y="3568775"/>
            <a:ext cx="3905100" cy="6894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en" sz="4100">
                <a:solidFill>
                  <a:schemeClr val="lt1"/>
                </a:solidFill>
                <a:latin typeface="Poppins"/>
                <a:ea typeface="Poppins"/>
                <a:cs typeface="Poppins"/>
                <a:sym typeface="Poppins"/>
              </a:rPr>
              <a:t>THE </a:t>
            </a:r>
            <a:r>
              <a:rPr b="1" lang="en" sz="4100">
                <a:solidFill>
                  <a:srgbClr val="BC0F0F"/>
                </a:solidFill>
                <a:latin typeface="Poppins"/>
                <a:ea typeface="Poppins"/>
                <a:cs typeface="Poppins"/>
                <a:sym typeface="Poppins"/>
              </a:rPr>
              <a:t>RESULTS</a:t>
            </a:r>
            <a:endParaRPr b="1" sz="4100">
              <a:solidFill>
                <a:srgbClr val="BC0F0F"/>
              </a:solidFill>
              <a:latin typeface="Poppins"/>
              <a:ea typeface="Poppins"/>
              <a:cs typeface="Poppins"/>
              <a:sym typeface="Poppin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3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34" name="Google Shape;234;p3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35" name="Google Shape;235;p32"/>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236" name="Google Shape;236;p32"/>
          <p:cNvPicPr preferRelativeResize="0"/>
          <p:nvPr/>
        </p:nvPicPr>
        <p:blipFill>
          <a:blip r:embed="rId4">
            <a:alphaModFix/>
          </a:blip>
          <a:stretch>
            <a:fillRect/>
          </a:stretch>
        </p:blipFill>
        <p:spPr>
          <a:xfrm>
            <a:off x="193350" y="197675"/>
            <a:ext cx="1446150" cy="341525"/>
          </a:xfrm>
          <a:prstGeom prst="rect">
            <a:avLst/>
          </a:prstGeom>
          <a:noFill/>
          <a:ln>
            <a:noFill/>
          </a:ln>
        </p:spPr>
      </p:pic>
      <p:sp>
        <p:nvSpPr>
          <p:cNvPr id="237" name="Google Shape;237;p32"/>
          <p:cNvSpPr txBox="1"/>
          <p:nvPr/>
        </p:nvSpPr>
        <p:spPr>
          <a:xfrm>
            <a:off x="4949775" y="1507400"/>
            <a:ext cx="4057500" cy="2986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solidFill>
                  <a:schemeClr val="lt1"/>
                </a:solidFill>
                <a:latin typeface="Roboto"/>
                <a:ea typeface="Roboto"/>
                <a:cs typeface="Roboto"/>
                <a:sym typeface="Roboto"/>
              </a:rPr>
              <a:t>Each SEO campaign’s performance is based on tangible, </a:t>
            </a:r>
            <a:r>
              <a:rPr b="1" lang="en">
                <a:solidFill>
                  <a:schemeClr val="lt1"/>
                </a:solidFill>
                <a:highlight>
                  <a:srgbClr val="BC0F0F"/>
                </a:highlight>
                <a:latin typeface="Roboto"/>
                <a:ea typeface="Roboto"/>
                <a:cs typeface="Roboto"/>
                <a:sym typeface="Roboto"/>
              </a:rPr>
              <a:t>REAL-WORLD KPIS</a:t>
            </a:r>
            <a:r>
              <a:rPr lang="en">
                <a:solidFill>
                  <a:schemeClr val="lt1"/>
                </a:solidFill>
                <a:latin typeface="Roboto"/>
                <a:ea typeface="Roboto"/>
                <a:cs typeface="Roboto"/>
                <a:sym typeface="Roboto"/>
              </a:rPr>
              <a:t>: </a:t>
            </a:r>
            <a:endParaRPr>
              <a:solidFill>
                <a:schemeClr val="lt1"/>
              </a:solidFill>
              <a:latin typeface="Roboto"/>
              <a:ea typeface="Roboto"/>
              <a:cs typeface="Roboto"/>
              <a:sym typeface="Roboto"/>
            </a:endParaRPr>
          </a:p>
          <a:p>
            <a:pPr indent="-317500" lvl="0" marL="457200" rtl="0" algn="l">
              <a:spcBef>
                <a:spcPts val="0"/>
              </a:spcBef>
              <a:spcAft>
                <a:spcPts val="0"/>
              </a:spcAft>
              <a:buClr>
                <a:schemeClr val="lt1"/>
              </a:buClr>
              <a:buSzPts val="1400"/>
              <a:buFont typeface="Roboto"/>
              <a:buAutoNum type="arabicPeriod"/>
            </a:pPr>
            <a:r>
              <a:rPr lang="en">
                <a:solidFill>
                  <a:schemeClr val="lt1"/>
                </a:solidFill>
                <a:latin typeface="Roboto"/>
                <a:ea typeface="Roboto"/>
                <a:cs typeface="Roboto"/>
                <a:sym typeface="Roboto"/>
              </a:rPr>
              <a:t>Keyword rankings</a:t>
            </a:r>
            <a:endParaRPr>
              <a:solidFill>
                <a:schemeClr val="lt1"/>
              </a:solidFill>
              <a:latin typeface="Roboto"/>
              <a:ea typeface="Roboto"/>
              <a:cs typeface="Roboto"/>
              <a:sym typeface="Roboto"/>
            </a:endParaRPr>
          </a:p>
          <a:p>
            <a:pPr indent="-317500" lvl="0" marL="457200" rtl="0" algn="l">
              <a:spcBef>
                <a:spcPts val="0"/>
              </a:spcBef>
              <a:spcAft>
                <a:spcPts val="0"/>
              </a:spcAft>
              <a:buClr>
                <a:schemeClr val="lt1"/>
              </a:buClr>
              <a:buSzPts val="1400"/>
              <a:buFont typeface="Roboto"/>
              <a:buAutoNum type="arabicPeriod"/>
            </a:pPr>
            <a:r>
              <a:rPr lang="en">
                <a:solidFill>
                  <a:schemeClr val="lt1"/>
                </a:solidFill>
                <a:latin typeface="Roboto"/>
                <a:ea typeface="Roboto"/>
                <a:cs typeface="Roboto"/>
                <a:sym typeface="Roboto"/>
              </a:rPr>
              <a:t>Organic and referral traffic</a:t>
            </a:r>
            <a:endParaRPr>
              <a:solidFill>
                <a:schemeClr val="lt1"/>
              </a:solidFill>
              <a:latin typeface="Roboto"/>
              <a:ea typeface="Roboto"/>
              <a:cs typeface="Roboto"/>
              <a:sym typeface="Roboto"/>
            </a:endParaRPr>
          </a:p>
          <a:p>
            <a:pPr indent="-317500" lvl="0" marL="457200" rtl="0" algn="l">
              <a:spcBef>
                <a:spcPts val="0"/>
              </a:spcBef>
              <a:spcAft>
                <a:spcPts val="0"/>
              </a:spcAft>
              <a:buClr>
                <a:schemeClr val="lt1"/>
              </a:buClr>
              <a:buSzPts val="1400"/>
              <a:buFont typeface="Roboto"/>
              <a:buAutoNum type="arabicPeriod"/>
            </a:pPr>
            <a:r>
              <a:rPr lang="en">
                <a:solidFill>
                  <a:schemeClr val="lt1"/>
                </a:solidFill>
                <a:latin typeface="Roboto"/>
                <a:ea typeface="Roboto"/>
                <a:cs typeface="Roboto"/>
                <a:sym typeface="Roboto"/>
              </a:rPr>
              <a:t>Keyword market share</a:t>
            </a:r>
            <a:endParaRPr>
              <a:solidFill>
                <a:schemeClr val="lt1"/>
              </a:solidFill>
              <a:latin typeface="Roboto"/>
              <a:ea typeface="Roboto"/>
              <a:cs typeface="Roboto"/>
              <a:sym typeface="Roboto"/>
            </a:endParaRPr>
          </a:p>
          <a:p>
            <a:pPr indent="0" lvl="0" marL="0" rtl="0" algn="l">
              <a:spcBef>
                <a:spcPts val="0"/>
              </a:spcBef>
              <a:spcAft>
                <a:spcPts val="0"/>
              </a:spcAft>
              <a:buNone/>
            </a:pPr>
            <a:r>
              <a:t/>
            </a:r>
            <a:endParaRPr>
              <a:solidFill>
                <a:schemeClr val="lt1"/>
              </a:solidFill>
              <a:latin typeface="Roboto"/>
              <a:ea typeface="Roboto"/>
              <a:cs typeface="Roboto"/>
              <a:sym typeface="Roboto"/>
            </a:endParaRPr>
          </a:p>
          <a:p>
            <a:pPr indent="0" lvl="0" marL="0" rtl="0" algn="l">
              <a:spcBef>
                <a:spcPts val="0"/>
              </a:spcBef>
              <a:spcAft>
                <a:spcPts val="0"/>
              </a:spcAft>
              <a:buNone/>
            </a:pPr>
            <a:r>
              <a:rPr lang="en">
                <a:solidFill>
                  <a:schemeClr val="lt1"/>
                </a:solidFill>
                <a:latin typeface="Roboto"/>
                <a:ea typeface="Roboto"/>
                <a:cs typeface="Roboto"/>
                <a:sym typeface="Roboto"/>
              </a:rPr>
              <a:t>There are other performance indicators we may touch on to ensure progress, but these three are the primary elements we will </a:t>
            </a:r>
            <a:r>
              <a:rPr lang="en">
                <a:solidFill>
                  <a:schemeClr val="lt1"/>
                </a:solidFill>
                <a:latin typeface="Roboto"/>
                <a:ea typeface="Roboto"/>
                <a:cs typeface="Roboto"/>
                <a:sym typeface="Roboto"/>
              </a:rPr>
              <a:t>look </a:t>
            </a:r>
            <a:r>
              <a:rPr lang="en">
                <a:solidFill>
                  <a:schemeClr val="lt1"/>
                </a:solidFill>
                <a:latin typeface="Roboto"/>
                <a:ea typeface="Roboto"/>
                <a:cs typeface="Roboto"/>
                <a:sym typeface="Roboto"/>
              </a:rPr>
              <a:t>at when evaluating your campaign. These are the biggest indicators of a brand’s online success. </a:t>
            </a:r>
            <a:endParaRPr>
              <a:solidFill>
                <a:schemeClr val="lt1"/>
              </a:solidFill>
              <a:latin typeface="Roboto"/>
              <a:ea typeface="Roboto"/>
              <a:cs typeface="Roboto"/>
              <a:sym typeface="Roboto"/>
            </a:endParaRPr>
          </a:p>
          <a:p>
            <a:pPr indent="0" lvl="0" marL="0" rtl="0" algn="r">
              <a:spcBef>
                <a:spcPts val="0"/>
              </a:spcBef>
              <a:spcAft>
                <a:spcPts val="0"/>
              </a:spcAft>
              <a:buClr>
                <a:schemeClr val="dk1"/>
              </a:buClr>
              <a:buSzPts val="1100"/>
              <a:buFont typeface="Arial"/>
              <a:buNone/>
            </a:pPr>
            <a:r>
              <a:t/>
            </a:r>
            <a:endParaRPr>
              <a:solidFill>
                <a:schemeClr val="lt1"/>
              </a:solidFill>
              <a:latin typeface="Roboto"/>
              <a:ea typeface="Roboto"/>
              <a:cs typeface="Roboto"/>
              <a:sym typeface="Roboto"/>
            </a:endParaRPr>
          </a:p>
          <a:p>
            <a:pPr indent="0" lvl="0" marL="0" rtl="0" algn="r">
              <a:spcBef>
                <a:spcPts val="0"/>
              </a:spcBef>
              <a:spcAft>
                <a:spcPts val="0"/>
              </a:spcAft>
              <a:buNone/>
            </a:pPr>
            <a:r>
              <a:t/>
            </a:r>
            <a:endParaRPr>
              <a:solidFill>
                <a:schemeClr val="lt1"/>
              </a:solidFill>
              <a:latin typeface="Roboto"/>
              <a:ea typeface="Roboto"/>
              <a:cs typeface="Roboto"/>
              <a:sym typeface="Roboto"/>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3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43" name="Google Shape;243;p3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44" name="Google Shape;244;p33"/>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245" name="Google Shape;245;p33"/>
          <p:cNvPicPr preferRelativeResize="0"/>
          <p:nvPr/>
        </p:nvPicPr>
        <p:blipFill>
          <a:blip r:embed="rId4">
            <a:alphaModFix/>
          </a:blip>
          <a:stretch>
            <a:fillRect/>
          </a:stretch>
        </p:blipFill>
        <p:spPr>
          <a:xfrm>
            <a:off x="163100" y="201750"/>
            <a:ext cx="1430725" cy="337875"/>
          </a:xfrm>
          <a:prstGeom prst="rect">
            <a:avLst/>
          </a:prstGeom>
          <a:noFill/>
          <a:ln>
            <a:noFill/>
          </a:ln>
        </p:spPr>
      </p:pic>
      <p:sp>
        <p:nvSpPr>
          <p:cNvPr id="246" name="Google Shape;246;p33"/>
          <p:cNvSpPr txBox="1"/>
          <p:nvPr/>
        </p:nvSpPr>
        <p:spPr>
          <a:xfrm>
            <a:off x="163100" y="1017725"/>
            <a:ext cx="6220800" cy="948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en" sz="3100">
                <a:solidFill>
                  <a:schemeClr val="lt1"/>
                </a:solidFill>
                <a:latin typeface="Poppins"/>
                <a:ea typeface="Poppins"/>
                <a:cs typeface="Poppins"/>
                <a:sym typeface="Poppins"/>
              </a:rPr>
              <a:t>KEYWORD</a:t>
            </a:r>
            <a:endParaRPr b="1" sz="3100">
              <a:solidFill>
                <a:schemeClr val="lt1"/>
              </a:solidFill>
              <a:latin typeface="Poppins"/>
              <a:ea typeface="Poppins"/>
              <a:cs typeface="Poppins"/>
              <a:sym typeface="Poppins"/>
            </a:endParaRPr>
          </a:p>
          <a:p>
            <a:pPr indent="0" lvl="0" marL="0" rtl="0" algn="l">
              <a:lnSpc>
                <a:spcPct val="80000"/>
              </a:lnSpc>
              <a:spcBef>
                <a:spcPts val="0"/>
              </a:spcBef>
              <a:spcAft>
                <a:spcPts val="0"/>
              </a:spcAft>
              <a:buNone/>
            </a:pPr>
            <a:r>
              <a:rPr b="1" lang="en" sz="3100">
                <a:solidFill>
                  <a:schemeClr val="lt1"/>
                </a:solidFill>
                <a:latin typeface="Poppins"/>
                <a:ea typeface="Poppins"/>
                <a:cs typeface="Poppins"/>
                <a:sym typeface="Poppins"/>
              </a:rPr>
              <a:t>RANKINGS</a:t>
            </a:r>
            <a:endParaRPr b="1" sz="3100">
              <a:solidFill>
                <a:schemeClr val="lt1"/>
              </a:solidFill>
              <a:latin typeface="Poppins"/>
              <a:ea typeface="Poppins"/>
              <a:cs typeface="Poppins"/>
              <a:sym typeface="Poppins"/>
            </a:endParaRPr>
          </a:p>
        </p:txBody>
      </p:sp>
      <p:sp>
        <p:nvSpPr>
          <p:cNvPr id="247" name="Google Shape;247;p33"/>
          <p:cNvSpPr txBox="1"/>
          <p:nvPr/>
        </p:nvSpPr>
        <p:spPr>
          <a:xfrm>
            <a:off x="163100" y="2037975"/>
            <a:ext cx="3119400" cy="341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solidFill>
                  <a:schemeClr val="lt1"/>
                </a:solidFill>
                <a:latin typeface="Roboto"/>
                <a:ea typeface="Roboto"/>
                <a:cs typeface="Roboto"/>
                <a:sym typeface="Roboto"/>
              </a:rPr>
              <a:t>First, let’s look at this client’s organic rankings. We include a keyword tracker is in every campaign, making it easy to check rankings at a glance and understand exactly how your campaign is performing.</a:t>
            </a:r>
            <a:endParaRPr>
              <a:solidFill>
                <a:schemeClr val="lt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t/>
            </a:r>
            <a:endParaRPr>
              <a:solidFill>
                <a:schemeClr val="lt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a:solidFill>
                  <a:schemeClr val="lt1"/>
                </a:solidFill>
                <a:latin typeface="Roboto"/>
                <a:ea typeface="Roboto"/>
                <a:cs typeface="Roboto"/>
                <a:sym typeface="Roboto"/>
              </a:rPr>
              <a:t>We sort the keywords by volume to highlight our toughest terms.. After 6 months, nearly all organic terms were within the top ten, with the exception of a few newer terms we had recently started to optimize for.</a:t>
            </a:r>
            <a:endParaRPr>
              <a:solidFill>
                <a:schemeClr val="lt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t/>
            </a:r>
            <a:endParaRPr>
              <a:solidFill>
                <a:schemeClr val="lt1"/>
              </a:solidFill>
              <a:latin typeface="Roboto"/>
              <a:ea typeface="Roboto"/>
              <a:cs typeface="Roboto"/>
              <a:sym typeface="Roboto"/>
            </a:endParaRPr>
          </a:p>
          <a:p>
            <a:pPr indent="0" lvl="0" marL="0" rtl="0" algn="l">
              <a:spcBef>
                <a:spcPts val="0"/>
              </a:spcBef>
              <a:spcAft>
                <a:spcPts val="0"/>
              </a:spcAft>
              <a:buNone/>
            </a:pPr>
            <a:r>
              <a:t/>
            </a:r>
            <a:endParaRPr>
              <a:solidFill>
                <a:schemeClr val="lt1"/>
              </a:solidFill>
              <a:latin typeface="Roboto"/>
              <a:ea typeface="Roboto"/>
              <a:cs typeface="Roboto"/>
              <a:sym typeface="Roboto"/>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3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53" name="Google Shape;253;p3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54" name="Google Shape;254;p34"/>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255" name="Google Shape;255;p34"/>
          <p:cNvPicPr preferRelativeResize="0"/>
          <p:nvPr/>
        </p:nvPicPr>
        <p:blipFill>
          <a:blip r:embed="rId4">
            <a:alphaModFix/>
          </a:blip>
          <a:stretch>
            <a:fillRect/>
          </a:stretch>
        </p:blipFill>
        <p:spPr>
          <a:xfrm>
            <a:off x="116975" y="155625"/>
            <a:ext cx="1430725" cy="337875"/>
          </a:xfrm>
          <a:prstGeom prst="rect">
            <a:avLst/>
          </a:prstGeom>
          <a:noFill/>
          <a:ln>
            <a:noFill/>
          </a:ln>
        </p:spPr>
      </p:pic>
      <p:sp>
        <p:nvSpPr>
          <p:cNvPr id="256" name="Google Shape;256;p34"/>
          <p:cNvSpPr txBox="1"/>
          <p:nvPr/>
        </p:nvSpPr>
        <p:spPr>
          <a:xfrm>
            <a:off x="116975" y="701475"/>
            <a:ext cx="6220800" cy="9234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en" sz="3000">
                <a:solidFill>
                  <a:schemeClr val="lt1"/>
                </a:solidFill>
                <a:latin typeface="Poppins"/>
                <a:ea typeface="Poppins"/>
                <a:cs typeface="Poppins"/>
                <a:sym typeface="Poppins"/>
              </a:rPr>
              <a:t>KEYWORD MARKET</a:t>
            </a:r>
            <a:endParaRPr b="1" sz="3000">
              <a:solidFill>
                <a:schemeClr val="lt1"/>
              </a:solidFill>
              <a:latin typeface="Poppins"/>
              <a:ea typeface="Poppins"/>
              <a:cs typeface="Poppins"/>
              <a:sym typeface="Poppins"/>
            </a:endParaRPr>
          </a:p>
          <a:p>
            <a:pPr indent="0" lvl="0" marL="0" rtl="0" algn="l">
              <a:lnSpc>
                <a:spcPct val="80000"/>
              </a:lnSpc>
              <a:spcBef>
                <a:spcPts val="0"/>
              </a:spcBef>
              <a:spcAft>
                <a:spcPts val="0"/>
              </a:spcAft>
              <a:buNone/>
            </a:pPr>
            <a:r>
              <a:rPr b="1" lang="en" sz="3000">
                <a:solidFill>
                  <a:schemeClr val="lt1"/>
                </a:solidFill>
                <a:latin typeface="Poppins"/>
                <a:ea typeface="Poppins"/>
                <a:cs typeface="Poppins"/>
                <a:sym typeface="Poppins"/>
              </a:rPr>
              <a:t>SHARE VALUE</a:t>
            </a:r>
            <a:endParaRPr b="1" sz="3000">
              <a:solidFill>
                <a:schemeClr val="lt1"/>
              </a:solidFill>
              <a:latin typeface="Poppins"/>
              <a:ea typeface="Poppins"/>
              <a:cs typeface="Poppins"/>
              <a:sym typeface="Poppins"/>
            </a:endParaRPr>
          </a:p>
        </p:txBody>
      </p:sp>
      <p:sp>
        <p:nvSpPr>
          <p:cNvPr id="257" name="Google Shape;257;p34"/>
          <p:cNvSpPr txBox="1"/>
          <p:nvPr/>
        </p:nvSpPr>
        <p:spPr>
          <a:xfrm>
            <a:off x="116975" y="1721650"/>
            <a:ext cx="4110600" cy="4079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chemeClr val="dk1"/>
                </a:solidFill>
                <a:latin typeface="Roboto"/>
                <a:ea typeface="Roboto"/>
                <a:cs typeface="Roboto"/>
                <a:sym typeface="Roboto"/>
              </a:rPr>
              <a:t>Your keyword market share represents the portion of keywords your site is ranking for, or your share in that niche’s keyword market. The higher your keyword market share, the more likely you are to bring in additional organic traffic and even improve your rankings! Why? Simple visibility.</a:t>
            </a:r>
            <a:endParaRPr sz="1300">
              <a:solidFill>
                <a:schemeClr val="dk1"/>
              </a:solidFill>
              <a:latin typeface="Roboto"/>
              <a:ea typeface="Roboto"/>
              <a:cs typeface="Roboto"/>
              <a:sym typeface="Roboto"/>
            </a:endParaRPr>
          </a:p>
          <a:p>
            <a:pPr indent="0" lvl="0" marL="0" rtl="0" algn="l">
              <a:spcBef>
                <a:spcPts val="0"/>
              </a:spcBef>
              <a:spcAft>
                <a:spcPts val="0"/>
              </a:spcAft>
              <a:buNone/>
            </a:pPr>
            <a:r>
              <a:t/>
            </a:r>
            <a:endParaRPr sz="1300">
              <a:solidFill>
                <a:schemeClr val="dk1"/>
              </a:solidFill>
              <a:latin typeface="Roboto"/>
              <a:ea typeface="Roboto"/>
              <a:cs typeface="Roboto"/>
              <a:sym typeface="Roboto"/>
            </a:endParaRPr>
          </a:p>
          <a:p>
            <a:pPr indent="0" lvl="0" marL="0" rtl="0" algn="l">
              <a:spcBef>
                <a:spcPts val="0"/>
              </a:spcBef>
              <a:spcAft>
                <a:spcPts val="0"/>
              </a:spcAft>
              <a:buNone/>
            </a:pPr>
            <a:r>
              <a:rPr lang="en" sz="1300">
                <a:solidFill>
                  <a:schemeClr val="dk1"/>
                </a:solidFill>
                <a:latin typeface="Roboto"/>
                <a:ea typeface="Roboto"/>
                <a:cs typeface="Roboto"/>
                <a:sym typeface="Roboto"/>
              </a:rPr>
              <a:t>To the right, you see the keyword market share for our client over the course of their 6 month Elite SEO campaign. Normally, we remove the brand name keywords, or any portion of the name, in order to remove branded terms. Your website will naturally rank for these terms. This allows us to see the specific keywords that are </a:t>
            </a:r>
            <a:r>
              <a:rPr b="1" lang="en" sz="1600">
                <a:solidFill>
                  <a:srgbClr val="BC0F0F"/>
                </a:solidFill>
                <a:latin typeface="Roboto"/>
                <a:ea typeface="Roboto"/>
                <a:cs typeface="Roboto"/>
                <a:sym typeface="Roboto"/>
              </a:rPr>
              <a:t>BRINGING IN NEW USERS</a:t>
            </a:r>
            <a:r>
              <a:rPr lang="en" sz="1200">
                <a:solidFill>
                  <a:srgbClr val="BC0F0F"/>
                </a:solidFill>
                <a:latin typeface="Roboto"/>
                <a:ea typeface="Roboto"/>
                <a:cs typeface="Roboto"/>
                <a:sym typeface="Roboto"/>
              </a:rPr>
              <a:t>.</a:t>
            </a:r>
            <a:endParaRPr sz="1200">
              <a:solidFill>
                <a:srgbClr val="BC0F0F"/>
              </a:solidFill>
              <a:latin typeface="Roboto"/>
              <a:ea typeface="Roboto"/>
              <a:cs typeface="Roboto"/>
              <a:sym typeface="Roboto"/>
            </a:endParaRPr>
          </a:p>
          <a:p>
            <a:pPr indent="0" lvl="0" marL="0" rtl="0" algn="l">
              <a:spcBef>
                <a:spcPts val="0"/>
              </a:spcBef>
              <a:spcAft>
                <a:spcPts val="0"/>
              </a:spcAft>
              <a:buNone/>
            </a:pPr>
            <a:r>
              <a:t/>
            </a:r>
            <a:endParaRPr sz="1300">
              <a:solidFill>
                <a:schemeClr val="dk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t/>
            </a:r>
            <a:endParaRPr sz="1300">
              <a:solidFill>
                <a:schemeClr val="dk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t/>
            </a:r>
            <a:endParaRPr sz="1300">
              <a:solidFill>
                <a:schemeClr val="dk1"/>
              </a:solidFill>
              <a:latin typeface="Roboto"/>
              <a:ea typeface="Roboto"/>
              <a:cs typeface="Roboto"/>
              <a:sym typeface="Roboto"/>
            </a:endParaRPr>
          </a:p>
          <a:p>
            <a:pPr indent="0" lvl="0" marL="0" rtl="0" algn="l">
              <a:lnSpc>
                <a:spcPct val="100000"/>
              </a:lnSpc>
              <a:spcBef>
                <a:spcPts val="0"/>
              </a:spcBef>
              <a:spcAft>
                <a:spcPts val="0"/>
              </a:spcAft>
              <a:buNone/>
            </a:pPr>
            <a:r>
              <a:t/>
            </a:r>
            <a:endParaRPr sz="1300">
              <a:solidFill>
                <a:schemeClr val="dk1"/>
              </a:solidFill>
              <a:latin typeface="Roboto"/>
              <a:ea typeface="Roboto"/>
              <a:cs typeface="Roboto"/>
              <a:sym typeface="Roboto"/>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3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63" name="Google Shape;263;p3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64" name="Google Shape;264;p35"/>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265" name="Google Shape;265;p35"/>
          <p:cNvPicPr preferRelativeResize="0"/>
          <p:nvPr/>
        </p:nvPicPr>
        <p:blipFill>
          <a:blip r:embed="rId4">
            <a:alphaModFix/>
          </a:blip>
          <a:stretch>
            <a:fillRect/>
          </a:stretch>
        </p:blipFill>
        <p:spPr>
          <a:xfrm>
            <a:off x="193350" y="197675"/>
            <a:ext cx="1446150" cy="341525"/>
          </a:xfrm>
          <a:prstGeom prst="rect">
            <a:avLst/>
          </a:prstGeom>
          <a:noFill/>
          <a:ln>
            <a:noFill/>
          </a:ln>
        </p:spPr>
      </p:pic>
      <p:sp>
        <p:nvSpPr>
          <p:cNvPr id="266" name="Google Shape;266;p35"/>
          <p:cNvSpPr txBox="1"/>
          <p:nvPr/>
        </p:nvSpPr>
        <p:spPr>
          <a:xfrm>
            <a:off x="5272000" y="667125"/>
            <a:ext cx="3560400" cy="4309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lt1"/>
                </a:solidFill>
                <a:latin typeface="Roboto"/>
                <a:ea typeface="Roboto"/>
                <a:cs typeface="Roboto"/>
                <a:sym typeface="Roboto"/>
              </a:rPr>
              <a:t>Generally, removing the brand terms will lower our overall market share number by a fair amount. But in this case, we can still see that our keyword market share for the six months of the campaign is still nearly </a:t>
            </a:r>
            <a:r>
              <a:rPr b="1" lang="en" sz="1600">
                <a:solidFill>
                  <a:schemeClr val="lt1"/>
                </a:solidFill>
                <a:highlight>
                  <a:srgbClr val="BC0F0F"/>
                </a:highlight>
                <a:latin typeface="Roboto"/>
                <a:ea typeface="Roboto"/>
                <a:cs typeface="Roboto"/>
                <a:sym typeface="Roboto"/>
              </a:rPr>
              <a:t>DOUBLE </a:t>
            </a:r>
            <a:r>
              <a:rPr lang="en">
                <a:solidFill>
                  <a:schemeClr val="lt1"/>
                </a:solidFill>
                <a:latin typeface="Roboto"/>
                <a:ea typeface="Roboto"/>
                <a:cs typeface="Roboto"/>
                <a:sym typeface="Roboto"/>
              </a:rPr>
              <a:t>what it was when we started. That’s a massive uptick in valuable keywords for our client’s brand, and a lot more online visibility in organic search!</a:t>
            </a:r>
            <a:endParaRPr>
              <a:solidFill>
                <a:schemeClr val="lt1"/>
              </a:solidFill>
              <a:latin typeface="Roboto"/>
              <a:ea typeface="Roboto"/>
              <a:cs typeface="Roboto"/>
              <a:sym typeface="Roboto"/>
            </a:endParaRPr>
          </a:p>
          <a:p>
            <a:pPr indent="0" lvl="0" marL="0" rtl="0" algn="l">
              <a:spcBef>
                <a:spcPts val="0"/>
              </a:spcBef>
              <a:spcAft>
                <a:spcPts val="0"/>
              </a:spcAft>
              <a:buNone/>
            </a:pPr>
            <a:r>
              <a:t/>
            </a:r>
            <a:endParaRPr>
              <a:solidFill>
                <a:schemeClr val="lt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a:solidFill>
                  <a:schemeClr val="lt1"/>
                </a:solidFill>
                <a:latin typeface="Roboto"/>
                <a:ea typeface="Roboto"/>
                <a:cs typeface="Roboto"/>
                <a:sym typeface="Roboto"/>
              </a:rPr>
              <a:t>Here we see a report of the Top Queries for the site in Google Search Console. Two of the terms that saw the most growth over the six month period were ‘dumpster rental’ and ‘roll off dumpster’, which are both high volume and lucrative terms for our brand. </a:t>
            </a:r>
            <a:r>
              <a:rPr i="1" lang="en">
                <a:solidFill>
                  <a:schemeClr val="lt1"/>
                </a:solidFill>
                <a:latin typeface="Roboto"/>
                <a:ea typeface="Roboto"/>
                <a:cs typeface="Roboto"/>
                <a:sym typeface="Roboto"/>
              </a:rPr>
              <a:t>That’s a huge win!</a:t>
            </a:r>
            <a:endParaRPr i="1">
              <a:solidFill>
                <a:schemeClr val="lt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t/>
            </a:r>
            <a:endParaRPr>
              <a:solidFill>
                <a:schemeClr val="lt1"/>
              </a:solidFill>
              <a:latin typeface="Roboto"/>
              <a:ea typeface="Roboto"/>
              <a:cs typeface="Roboto"/>
              <a:sym typeface="Roboto"/>
            </a:endParaRPr>
          </a:p>
          <a:p>
            <a:pPr indent="0" lvl="0" marL="0" rtl="0" algn="l">
              <a:spcBef>
                <a:spcPts val="0"/>
              </a:spcBef>
              <a:spcAft>
                <a:spcPts val="0"/>
              </a:spcAft>
              <a:buNone/>
            </a:pPr>
            <a:r>
              <a:t/>
            </a:r>
            <a:endParaRPr>
              <a:solidFill>
                <a:schemeClr val="lt1"/>
              </a:solidFill>
              <a:latin typeface="Roboto"/>
              <a:ea typeface="Roboto"/>
              <a:cs typeface="Roboto"/>
              <a:sym typeface="Roboto"/>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3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72" name="Google Shape;272;p3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73" name="Google Shape;273;p36"/>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274" name="Google Shape;274;p36"/>
          <p:cNvPicPr preferRelativeResize="0"/>
          <p:nvPr/>
        </p:nvPicPr>
        <p:blipFill>
          <a:blip r:embed="rId4">
            <a:alphaModFix/>
          </a:blip>
          <a:stretch>
            <a:fillRect/>
          </a:stretch>
        </p:blipFill>
        <p:spPr>
          <a:xfrm>
            <a:off x="193350" y="197675"/>
            <a:ext cx="1446150" cy="341525"/>
          </a:xfrm>
          <a:prstGeom prst="rect">
            <a:avLst/>
          </a:prstGeom>
          <a:noFill/>
          <a:ln>
            <a:noFill/>
          </a:ln>
        </p:spPr>
      </p:pic>
      <p:sp>
        <p:nvSpPr>
          <p:cNvPr id="275" name="Google Shape;275;p36"/>
          <p:cNvSpPr txBox="1"/>
          <p:nvPr/>
        </p:nvSpPr>
        <p:spPr>
          <a:xfrm>
            <a:off x="116975" y="1272550"/>
            <a:ext cx="3919200" cy="25119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Clr>
                <a:schemeClr val="dk1"/>
              </a:buClr>
              <a:buSzPts val="1100"/>
              <a:buFont typeface="Arial"/>
              <a:buNone/>
            </a:pPr>
            <a:r>
              <a:rPr lang="en">
                <a:solidFill>
                  <a:schemeClr val="dk1"/>
                </a:solidFill>
                <a:latin typeface="Roboto"/>
                <a:ea typeface="Roboto"/>
                <a:cs typeface="Roboto"/>
                <a:sym typeface="Roboto"/>
              </a:rPr>
              <a:t>While we’ve been </a:t>
            </a:r>
            <a:r>
              <a:rPr lang="en">
                <a:solidFill>
                  <a:schemeClr val="dk1"/>
                </a:solidFill>
                <a:latin typeface="Roboto"/>
                <a:ea typeface="Roboto"/>
                <a:cs typeface="Roboto"/>
                <a:sym typeface="Roboto"/>
              </a:rPr>
              <a:t>focusing</a:t>
            </a:r>
            <a:r>
              <a:rPr lang="en">
                <a:solidFill>
                  <a:schemeClr val="dk1"/>
                </a:solidFill>
                <a:latin typeface="Roboto"/>
                <a:ea typeface="Roboto"/>
                <a:cs typeface="Roboto"/>
                <a:sym typeface="Roboto"/>
              </a:rPr>
              <a:t> on campaign design and keyword metrics, major </a:t>
            </a:r>
            <a:r>
              <a:rPr lang="en">
                <a:solidFill>
                  <a:schemeClr val="dk1"/>
                </a:solidFill>
                <a:latin typeface="Roboto"/>
                <a:ea typeface="Roboto"/>
                <a:cs typeface="Roboto"/>
                <a:sym typeface="Roboto"/>
              </a:rPr>
              <a:t>bumps</a:t>
            </a:r>
            <a:r>
              <a:rPr lang="en">
                <a:solidFill>
                  <a:schemeClr val="dk1"/>
                </a:solidFill>
                <a:latin typeface="Roboto"/>
                <a:ea typeface="Roboto"/>
                <a:cs typeface="Roboto"/>
                <a:sym typeface="Roboto"/>
              </a:rPr>
              <a:t> in traffic is at the heart of all the best organic SEO campaigns. Traffic for a website can come from a number of places, but one of the biggest will always be organic search.</a:t>
            </a:r>
            <a:endParaRPr>
              <a:solidFill>
                <a:schemeClr val="dk1"/>
              </a:solidFill>
              <a:latin typeface="Roboto"/>
              <a:ea typeface="Roboto"/>
              <a:cs typeface="Roboto"/>
              <a:sym typeface="Roboto"/>
            </a:endParaRPr>
          </a:p>
          <a:p>
            <a:pPr indent="0" lvl="0" marL="0" rtl="0" algn="l">
              <a:lnSpc>
                <a:spcPct val="90000"/>
              </a:lnSpc>
              <a:spcBef>
                <a:spcPts val="0"/>
              </a:spcBef>
              <a:spcAft>
                <a:spcPts val="0"/>
              </a:spcAft>
              <a:buClr>
                <a:schemeClr val="dk1"/>
              </a:buClr>
              <a:buSzPts val="1100"/>
              <a:buFont typeface="Arial"/>
              <a:buNone/>
            </a:pPr>
            <a:r>
              <a:t/>
            </a:r>
            <a:endParaRPr>
              <a:solidFill>
                <a:schemeClr val="dk1"/>
              </a:solidFill>
              <a:latin typeface="Roboto"/>
              <a:ea typeface="Roboto"/>
              <a:cs typeface="Roboto"/>
              <a:sym typeface="Roboto"/>
            </a:endParaRPr>
          </a:p>
          <a:p>
            <a:pPr indent="0" lvl="0" marL="0" rtl="0" algn="l">
              <a:lnSpc>
                <a:spcPct val="90000"/>
              </a:lnSpc>
              <a:spcBef>
                <a:spcPts val="0"/>
              </a:spcBef>
              <a:spcAft>
                <a:spcPts val="0"/>
              </a:spcAft>
              <a:buClr>
                <a:schemeClr val="dk1"/>
              </a:buClr>
              <a:buSzPts val="1100"/>
              <a:buFont typeface="Arial"/>
              <a:buNone/>
            </a:pPr>
            <a:r>
              <a:rPr lang="en">
                <a:solidFill>
                  <a:schemeClr val="dk1"/>
                </a:solidFill>
                <a:latin typeface="Roboto"/>
                <a:ea typeface="Roboto"/>
                <a:cs typeface="Roboto"/>
                <a:sym typeface="Roboto"/>
              </a:rPr>
              <a:t>It doesn’t matter how high you are ranking - if you aren’t getting traffic, you aren’t making sales. At the end of the day, calls and sales are the biggest impact of SEO services.</a:t>
            </a:r>
            <a:endParaRPr>
              <a:solidFill>
                <a:schemeClr val="dk1"/>
              </a:solidFill>
              <a:latin typeface="Roboto"/>
              <a:ea typeface="Roboto"/>
              <a:cs typeface="Roboto"/>
              <a:sym typeface="Roboto"/>
            </a:endParaRPr>
          </a:p>
          <a:p>
            <a:pPr indent="0" lvl="0" marL="0" rtl="0" algn="l">
              <a:lnSpc>
                <a:spcPct val="90000"/>
              </a:lnSpc>
              <a:spcBef>
                <a:spcPts val="0"/>
              </a:spcBef>
              <a:spcAft>
                <a:spcPts val="0"/>
              </a:spcAft>
              <a:buNone/>
            </a:pPr>
            <a:r>
              <a:t/>
            </a:r>
            <a:endParaRPr>
              <a:solidFill>
                <a:schemeClr val="dk1"/>
              </a:solidFill>
              <a:latin typeface="Roboto"/>
              <a:ea typeface="Roboto"/>
              <a:cs typeface="Roboto"/>
              <a:sym typeface="Roboto"/>
            </a:endParaRPr>
          </a:p>
        </p:txBody>
      </p:sp>
      <p:sp>
        <p:nvSpPr>
          <p:cNvPr id="276" name="Google Shape;276;p36"/>
          <p:cNvSpPr txBox="1"/>
          <p:nvPr/>
        </p:nvSpPr>
        <p:spPr>
          <a:xfrm>
            <a:off x="116975" y="3594850"/>
            <a:ext cx="7870200" cy="17640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Clr>
                <a:schemeClr val="dk1"/>
              </a:buClr>
              <a:buSzPts val="1100"/>
              <a:buFont typeface="Arial"/>
              <a:buNone/>
            </a:pPr>
            <a:r>
              <a:rPr lang="en">
                <a:solidFill>
                  <a:schemeClr val="dk1"/>
                </a:solidFill>
                <a:latin typeface="Roboto"/>
                <a:ea typeface="Roboto"/>
                <a:cs typeface="Roboto"/>
                <a:sym typeface="Roboto"/>
              </a:rPr>
              <a:t>Our organic campaigns put a key focus on improving organic traffic and referral traffic month over month. It’s clear that the work our teams have been putting in for this client are paying off. </a:t>
            </a:r>
            <a:r>
              <a:rPr lang="en" sz="1500">
                <a:solidFill>
                  <a:srgbClr val="BC0F0F"/>
                </a:solidFill>
                <a:latin typeface="Roboto Black"/>
                <a:ea typeface="Roboto Black"/>
                <a:cs typeface="Roboto Black"/>
                <a:sym typeface="Roboto Black"/>
              </a:rPr>
              <a:t>WE MADE IT EASY</a:t>
            </a:r>
            <a:r>
              <a:rPr lang="en">
                <a:solidFill>
                  <a:schemeClr val="dk1"/>
                </a:solidFill>
                <a:latin typeface="Roboto"/>
                <a:ea typeface="Roboto"/>
                <a:cs typeface="Roboto"/>
                <a:sym typeface="Roboto"/>
              </a:rPr>
              <a:t> for this client to see a stunning ROI with clear and concisely measured wins. </a:t>
            </a:r>
            <a:endParaRPr>
              <a:solidFill>
                <a:schemeClr val="dk1"/>
              </a:solidFill>
              <a:latin typeface="Roboto"/>
              <a:ea typeface="Roboto"/>
              <a:cs typeface="Roboto"/>
              <a:sym typeface="Roboto"/>
            </a:endParaRPr>
          </a:p>
          <a:p>
            <a:pPr indent="0" lvl="0" marL="0" rtl="0" algn="l">
              <a:lnSpc>
                <a:spcPct val="90000"/>
              </a:lnSpc>
              <a:spcBef>
                <a:spcPts val="0"/>
              </a:spcBef>
              <a:spcAft>
                <a:spcPts val="0"/>
              </a:spcAft>
              <a:buClr>
                <a:schemeClr val="dk1"/>
              </a:buClr>
              <a:buSzPts val="1100"/>
              <a:buFont typeface="Arial"/>
              <a:buNone/>
            </a:pPr>
            <a:r>
              <a:t/>
            </a:r>
            <a:endParaRPr>
              <a:solidFill>
                <a:schemeClr val="dk1"/>
              </a:solidFill>
              <a:latin typeface="Roboto"/>
              <a:ea typeface="Roboto"/>
              <a:cs typeface="Roboto"/>
              <a:sym typeface="Roboto"/>
            </a:endParaRPr>
          </a:p>
          <a:p>
            <a:pPr indent="0" lvl="0" marL="0" rtl="0" algn="l">
              <a:lnSpc>
                <a:spcPct val="90000"/>
              </a:lnSpc>
              <a:spcBef>
                <a:spcPts val="0"/>
              </a:spcBef>
              <a:spcAft>
                <a:spcPts val="0"/>
              </a:spcAft>
              <a:buClr>
                <a:schemeClr val="dk1"/>
              </a:buClr>
              <a:buSzPts val="1100"/>
              <a:buFont typeface="Arial"/>
              <a:buNone/>
            </a:pPr>
            <a:r>
              <a:rPr lang="en">
                <a:solidFill>
                  <a:schemeClr val="dk1"/>
                </a:solidFill>
                <a:latin typeface="Roboto"/>
                <a:ea typeface="Roboto"/>
                <a:cs typeface="Roboto"/>
                <a:sym typeface="Roboto"/>
              </a:rPr>
              <a:t>Organic traffic more than doubled, and our transparent reporting allowed them to understand how our goal of increased traffic became a reality.</a:t>
            </a:r>
            <a:endParaRPr>
              <a:solidFill>
                <a:schemeClr val="dk1"/>
              </a:solidFill>
              <a:latin typeface="Roboto"/>
              <a:ea typeface="Roboto"/>
              <a:cs typeface="Roboto"/>
              <a:sym typeface="Roboto"/>
            </a:endParaRPr>
          </a:p>
          <a:p>
            <a:pPr indent="0" lvl="0" marL="0" rtl="0" algn="l">
              <a:lnSpc>
                <a:spcPct val="90000"/>
              </a:lnSpc>
              <a:spcBef>
                <a:spcPts val="0"/>
              </a:spcBef>
              <a:spcAft>
                <a:spcPts val="0"/>
              </a:spcAft>
              <a:buClr>
                <a:schemeClr val="dk1"/>
              </a:buClr>
              <a:buSzPts val="1100"/>
              <a:buFont typeface="Arial"/>
              <a:buNone/>
            </a:pPr>
            <a:r>
              <a:t/>
            </a:r>
            <a:endParaRPr>
              <a:solidFill>
                <a:schemeClr val="dk1"/>
              </a:solidFill>
              <a:latin typeface="Roboto"/>
              <a:ea typeface="Roboto"/>
              <a:cs typeface="Roboto"/>
              <a:sym typeface="Roboto"/>
            </a:endParaRPr>
          </a:p>
          <a:p>
            <a:pPr indent="0" lvl="0" marL="0" rtl="0" algn="l">
              <a:lnSpc>
                <a:spcPct val="90000"/>
              </a:lnSpc>
              <a:spcBef>
                <a:spcPts val="0"/>
              </a:spcBef>
              <a:spcAft>
                <a:spcPts val="0"/>
              </a:spcAft>
              <a:buNone/>
            </a:pPr>
            <a:r>
              <a:t/>
            </a:r>
            <a:endParaRPr>
              <a:solidFill>
                <a:schemeClr val="dk1"/>
              </a:solidFill>
              <a:latin typeface="Roboto"/>
              <a:ea typeface="Roboto"/>
              <a:cs typeface="Roboto"/>
              <a:sym typeface="Roboto"/>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3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82" name="Google Shape;282;p3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83" name="Google Shape;283;p37"/>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284" name="Google Shape;284;p37"/>
          <p:cNvPicPr preferRelativeResize="0"/>
          <p:nvPr/>
        </p:nvPicPr>
        <p:blipFill>
          <a:blip r:embed="rId4">
            <a:alphaModFix/>
          </a:blip>
          <a:stretch>
            <a:fillRect/>
          </a:stretch>
        </p:blipFill>
        <p:spPr>
          <a:xfrm>
            <a:off x="193350" y="197675"/>
            <a:ext cx="1446150" cy="341525"/>
          </a:xfrm>
          <a:prstGeom prst="rect">
            <a:avLst/>
          </a:prstGeom>
          <a:noFill/>
          <a:ln>
            <a:noFill/>
          </a:ln>
        </p:spPr>
      </p:pic>
      <p:sp>
        <p:nvSpPr>
          <p:cNvPr id="285" name="Google Shape;285;p37"/>
          <p:cNvSpPr txBox="1"/>
          <p:nvPr/>
        </p:nvSpPr>
        <p:spPr>
          <a:xfrm>
            <a:off x="832000" y="793725"/>
            <a:ext cx="6220800" cy="5541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en" sz="3000">
                <a:solidFill>
                  <a:schemeClr val="lt1"/>
                </a:solidFill>
                <a:latin typeface="Poppins"/>
                <a:ea typeface="Poppins"/>
                <a:cs typeface="Poppins"/>
                <a:sym typeface="Poppins"/>
              </a:rPr>
              <a:t>WHY THESE METRICS MATTER</a:t>
            </a:r>
            <a:endParaRPr b="1" sz="3000">
              <a:solidFill>
                <a:schemeClr val="lt1"/>
              </a:solidFill>
              <a:latin typeface="Poppins"/>
              <a:ea typeface="Poppins"/>
              <a:cs typeface="Poppins"/>
              <a:sym typeface="Poppins"/>
            </a:endParaRPr>
          </a:p>
        </p:txBody>
      </p:sp>
      <p:sp>
        <p:nvSpPr>
          <p:cNvPr id="286" name="Google Shape;286;p37"/>
          <p:cNvSpPr txBox="1"/>
          <p:nvPr/>
        </p:nvSpPr>
        <p:spPr>
          <a:xfrm>
            <a:off x="774325" y="1726300"/>
            <a:ext cx="4982700" cy="502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50">
                <a:solidFill>
                  <a:schemeClr val="dk1"/>
                </a:solidFill>
                <a:latin typeface="Roboto"/>
                <a:ea typeface="Roboto"/>
                <a:cs typeface="Roboto"/>
                <a:sym typeface="Roboto"/>
              </a:rPr>
              <a:t>You don’t want to talk numbers; unless it’s about how much return you’re getting from your SEO investment. </a:t>
            </a:r>
            <a:endParaRPr sz="1350">
              <a:solidFill>
                <a:schemeClr val="dk1"/>
              </a:solidFill>
              <a:latin typeface="Roboto"/>
              <a:ea typeface="Roboto"/>
              <a:cs typeface="Roboto"/>
              <a:sym typeface="Roboto"/>
            </a:endParaRPr>
          </a:p>
          <a:p>
            <a:pPr indent="0" lvl="0" marL="0" rtl="0" algn="l">
              <a:spcBef>
                <a:spcPts val="0"/>
              </a:spcBef>
              <a:spcAft>
                <a:spcPts val="0"/>
              </a:spcAft>
              <a:buNone/>
            </a:pPr>
            <a:r>
              <a:t/>
            </a:r>
            <a:endParaRPr sz="1350">
              <a:solidFill>
                <a:schemeClr val="dk1"/>
              </a:solidFill>
              <a:latin typeface="Roboto"/>
              <a:ea typeface="Roboto"/>
              <a:cs typeface="Roboto"/>
              <a:sym typeface="Roboto"/>
            </a:endParaRPr>
          </a:p>
          <a:p>
            <a:pPr indent="0" lvl="0" marL="0" rtl="0" algn="l">
              <a:spcBef>
                <a:spcPts val="0"/>
              </a:spcBef>
              <a:spcAft>
                <a:spcPts val="0"/>
              </a:spcAft>
              <a:buNone/>
            </a:pPr>
            <a:r>
              <a:rPr lang="en" sz="1350">
                <a:solidFill>
                  <a:schemeClr val="dk1"/>
                </a:solidFill>
                <a:latin typeface="Roboto"/>
                <a:ea typeface="Roboto"/>
                <a:cs typeface="Roboto"/>
                <a:sym typeface="Roboto"/>
              </a:rPr>
              <a:t>It’s important that our SEO efforts are directly impacting the success of your business. All your high value keywords could be ranking on the 1st page of Google, but if your business isn’t getting calls, vague numbers and fancy pie charts won’t matter.</a:t>
            </a:r>
            <a:endParaRPr sz="1350">
              <a:solidFill>
                <a:schemeClr val="dk1"/>
              </a:solidFill>
              <a:latin typeface="Roboto"/>
              <a:ea typeface="Roboto"/>
              <a:cs typeface="Roboto"/>
              <a:sym typeface="Roboto"/>
            </a:endParaRPr>
          </a:p>
          <a:p>
            <a:pPr indent="0" lvl="0" marL="0" rtl="0" algn="l">
              <a:spcBef>
                <a:spcPts val="0"/>
              </a:spcBef>
              <a:spcAft>
                <a:spcPts val="0"/>
              </a:spcAft>
              <a:buNone/>
            </a:pPr>
            <a:r>
              <a:t/>
            </a:r>
            <a:endParaRPr sz="1350">
              <a:solidFill>
                <a:schemeClr val="dk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350">
                <a:solidFill>
                  <a:schemeClr val="dk1"/>
                </a:solidFill>
                <a:latin typeface="Roboto"/>
                <a:ea typeface="Roboto"/>
                <a:cs typeface="Roboto"/>
                <a:sym typeface="Roboto"/>
              </a:rPr>
              <a:t>But understanding which </a:t>
            </a:r>
            <a:r>
              <a:rPr lang="en" sz="1350">
                <a:solidFill>
                  <a:schemeClr val="dk1"/>
                </a:solidFill>
                <a:latin typeface="Roboto"/>
                <a:ea typeface="Roboto"/>
                <a:cs typeface="Roboto"/>
                <a:sym typeface="Roboto"/>
              </a:rPr>
              <a:t>metrics are going to be most valuable for a campaign is only part of the battle. You still need to find an agency you can depend on to incorporate </a:t>
            </a:r>
            <a:r>
              <a:rPr b="1" lang="en" sz="1550">
                <a:solidFill>
                  <a:srgbClr val="BC0F0F"/>
                </a:solidFill>
                <a:latin typeface="Roboto"/>
                <a:ea typeface="Roboto"/>
                <a:cs typeface="Roboto"/>
                <a:sym typeface="Roboto"/>
              </a:rPr>
              <a:t>STRONG SEO STRATEGIES</a:t>
            </a:r>
            <a:r>
              <a:rPr b="1" lang="en" sz="1350">
                <a:solidFill>
                  <a:srgbClr val="BC0F0F"/>
                </a:solidFill>
                <a:latin typeface="Roboto"/>
                <a:ea typeface="Roboto"/>
                <a:cs typeface="Roboto"/>
                <a:sym typeface="Roboto"/>
              </a:rPr>
              <a:t>. </a:t>
            </a:r>
            <a:r>
              <a:rPr lang="en" sz="1350">
                <a:solidFill>
                  <a:schemeClr val="dk1"/>
                </a:solidFill>
                <a:latin typeface="Roboto"/>
                <a:ea typeface="Roboto"/>
                <a:cs typeface="Roboto"/>
                <a:sym typeface="Roboto"/>
              </a:rPr>
              <a:t>That where we come in! </a:t>
            </a:r>
            <a:endParaRPr sz="1350">
              <a:solidFill>
                <a:schemeClr val="dk1"/>
              </a:solidFill>
              <a:latin typeface="Roboto"/>
              <a:ea typeface="Roboto"/>
              <a:cs typeface="Roboto"/>
              <a:sym typeface="Roboto"/>
            </a:endParaRPr>
          </a:p>
          <a:p>
            <a:pPr indent="0" lvl="0" marL="0" rtl="0" algn="l">
              <a:spcBef>
                <a:spcPts val="0"/>
              </a:spcBef>
              <a:spcAft>
                <a:spcPts val="0"/>
              </a:spcAft>
              <a:buNone/>
            </a:pPr>
            <a:r>
              <a:t/>
            </a:r>
            <a:endParaRPr sz="1350">
              <a:solidFill>
                <a:schemeClr val="dk1"/>
              </a:solidFill>
              <a:latin typeface="Roboto"/>
              <a:ea typeface="Roboto"/>
              <a:cs typeface="Roboto"/>
              <a:sym typeface="Roboto"/>
            </a:endParaRPr>
          </a:p>
          <a:p>
            <a:pPr indent="0" lvl="0" marL="0" rtl="0" algn="l">
              <a:spcBef>
                <a:spcPts val="0"/>
              </a:spcBef>
              <a:spcAft>
                <a:spcPts val="0"/>
              </a:spcAft>
              <a:buNone/>
            </a:pPr>
            <a:r>
              <a:t/>
            </a:r>
            <a:endParaRPr sz="1350">
              <a:solidFill>
                <a:schemeClr val="dk1"/>
              </a:solidFill>
              <a:latin typeface="Roboto"/>
              <a:ea typeface="Roboto"/>
              <a:cs typeface="Roboto"/>
              <a:sym typeface="Roboto"/>
            </a:endParaRPr>
          </a:p>
          <a:p>
            <a:pPr indent="0" lvl="0" marL="0" rtl="0" algn="l">
              <a:spcBef>
                <a:spcPts val="0"/>
              </a:spcBef>
              <a:spcAft>
                <a:spcPts val="0"/>
              </a:spcAft>
              <a:buNone/>
            </a:pPr>
            <a:r>
              <a:t/>
            </a:r>
            <a:endParaRPr sz="1350">
              <a:solidFill>
                <a:schemeClr val="dk1"/>
              </a:solidFill>
              <a:latin typeface="Roboto"/>
              <a:ea typeface="Roboto"/>
              <a:cs typeface="Roboto"/>
              <a:sym typeface="Roboto"/>
            </a:endParaRPr>
          </a:p>
          <a:p>
            <a:pPr indent="0" lvl="0" marL="0" rtl="0" algn="l">
              <a:spcBef>
                <a:spcPts val="0"/>
              </a:spcBef>
              <a:spcAft>
                <a:spcPts val="0"/>
              </a:spcAft>
              <a:buNone/>
            </a:pPr>
            <a:r>
              <a:t/>
            </a:r>
            <a:endParaRPr sz="1350">
              <a:solidFill>
                <a:schemeClr val="dk1"/>
              </a:solidFill>
              <a:latin typeface="Roboto"/>
              <a:ea typeface="Roboto"/>
              <a:cs typeface="Roboto"/>
              <a:sym typeface="Roboto"/>
            </a:endParaRPr>
          </a:p>
          <a:p>
            <a:pPr indent="0" lvl="0" marL="0" rtl="0" algn="l">
              <a:spcBef>
                <a:spcPts val="0"/>
              </a:spcBef>
              <a:spcAft>
                <a:spcPts val="0"/>
              </a:spcAft>
              <a:buNone/>
            </a:pPr>
            <a:r>
              <a:t/>
            </a:r>
            <a:endParaRPr sz="1350">
              <a:solidFill>
                <a:schemeClr val="dk1"/>
              </a:solidFill>
              <a:latin typeface="Roboto"/>
              <a:ea typeface="Roboto"/>
              <a:cs typeface="Roboto"/>
              <a:sym typeface="Roboto"/>
            </a:endParaRPr>
          </a:p>
          <a:p>
            <a:pPr indent="0" lvl="0" marL="0" rtl="0" algn="l">
              <a:spcBef>
                <a:spcPts val="0"/>
              </a:spcBef>
              <a:spcAft>
                <a:spcPts val="0"/>
              </a:spcAft>
              <a:buNone/>
            </a:pPr>
            <a:r>
              <a:t/>
            </a:r>
            <a:endParaRPr sz="1350">
              <a:solidFill>
                <a:schemeClr val="dk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t/>
            </a:r>
            <a:endParaRPr sz="1350">
              <a:solidFill>
                <a:schemeClr val="dk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t/>
            </a:r>
            <a:endParaRPr sz="1350">
              <a:solidFill>
                <a:schemeClr val="dk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t/>
            </a:r>
            <a:endParaRPr sz="1350">
              <a:solidFill>
                <a:schemeClr val="dk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t/>
            </a:r>
            <a:endParaRPr sz="1350">
              <a:solidFill>
                <a:schemeClr val="dk1"/>
              </a:solidFill>
              <a:latin typeface="Roboto"/>
              <a:ea typeface="Roboto"/>
              <a:cs typeface="Roboto"/>
              <a:sym typeface="Roboto"/>
            </a:endParaRPr>
          </a:p>
          <a:p>
            <a:pPr indent="0" lvl="0" marL="0" rtl="0" algn="l">
              <a:lnSpc>
                <a:spcPct val="100000"/>
              </a:lnSpc>
              <a:spcBef>
                <a:spcPts val="0"/>
              </a:spcBef>
              <a:spcAft>
                <a:spcPts val="0"/>
              </a:spcAft>
              <a:buNone/>
            </a:pPr>
            <a:r>
              <a:t/>
            </a:r>
            <a:endParaRPr sz="1350">
              <a:solidFill>
                <a:schemeClr val="dk1"/>
              </a:solidFill>
              <a:latin typeface="Roboto"/>
              <a:ea typeface="Roboto"/>
              <a:cs typeface="Roboto"/>
              <a:sym typeface="Roboto"/>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3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92" name="Google Shape;292;p3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93" name="Google Shape;293;p38"/>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294" name="Google Shape;294;p38"/>
          <p:cNvPicPr preferRelativeResize="0"/>
          <p:nvPr/>
        </p:nvPicPr>
        <p:blipFill>
          <a:blip r:embed="rId4">
            <a:alphaModFix/>
          </a:blip>
          <a:stretch>
            <a:fillRect/>
          </a:stretch>
        </p:blipFill>
        <p:spPr>
          <a:xfrm>
            <a:off x="116975" y="155625"/>
            <a:ext cx="1430725" cy="337875"/>
          </a:xfrm>
          <a:prstGeom prst="rect">
            <a:avLst/>
          </a:prstGeom>
          <a:noFill/>
          <a:ln>
            <a:noFill/>
          </a:ln>
        </p:spPr>
      </p:pic>
      <p:sp>
        <p:nvSpPr>
          <p:cNvPr id="295" name="Google Shape;295;p38"/>
          <p:cNvSpPr txBox="1"/>
          <p:nvPr/>
        </p:nvSpPr>
        <p:spPr>
          <a:xfrm>
            <a:off x="2387575" y="2247400"/>
            <a:ext cx="4179600" cy="1551600"/>
          </a:xfrm>
          <a:prstGeom prst="rect">
            <a:avLst/>
          </a:prstGeom>
          <a:noFill/>
          <a:ln>
            <a:noFill/>
          </a:ln>
        </p:spPr>
        <p:txBody>
          <a:bodyPr anchorCtr="0" anchor="t" bIns="91425" lIns="91425" spcFirstLastPara="1" rIns="91425" wrap="square" tIns="91425">
            <a:spAutoFit/>
          </a:bodyPr>
          <a:lstStyle/>
          <a:p>
            <a:pPr indent="0" lvl="0" marL="0" rtl="0" algn="ctr">
              <a:lnSpc>
                <a:spcPct val="80000"/>
              </a:lnSpc>
              <a:spcBef>
                <a:spcPts val="0"/>
              </a:spcBef>
              <a:spcAft>
                <a:spcPts val="0"/>
              </a:spcAft>
              <a:buNone/>
            </a:pPr>
            <a:r>
              <a:rPr b="1" lang="en" sz="3700">
                <a:solidFill>
                  <a:schemeClr val="lt1"/>
                </a:solidFill>
                <a:latin typeface="Poppins"/>
                <a:ea typeface="Poppins"/>
                <a:cs typeface="Poppins"/>
                <a:sym typeface="Poppins"/>
              </a:rPr>
              <a:t>INVESTING IN</a:t>
            </a:r>
            <a:endParaRPr b="1" sz="3700">
              <a:solidFill>
                <a:schemeClr val="lt1"/>
              </a:solidFill>
              <a:latin typeface="Poppins"/>
              <a:ea typeface="Poppins"/>
              <a:cs typeface="Poppins"/>
              <a:sym typeface="Poppins"/>
            </a:endParaRPr>
          </a:p>
          <a:p>
            <a:pPr indent="0" lvl="0" marL="0" rtl="0" algn="ctr">
              <a:lnSpc>
                <a:spcPct val="80000"/>
              </a:lnSpc>
              <a:spcBef>
                <a:spcPts val="0"/>
              </a:spcBef>
              <a:spcAft>
                <a:spcPts val="0"/>
              </a:spcAft>
              <a:buNone/>
            </a:pPr>
            <a:r>
              <a:rPr b="1" lang="en" sz="3700">
                <a:solidFill>
                  <a:srgbClr val="BC0F0F"/>
                </a:solidFill>
                <a:latin typeface="Poppins"/>
                <a:ea typeface="Poppins"/>
                <a:cs typeface="Poppins"/>
                <a:sym typeface="Poppins"/>
              </a:rPr>
              <a:t>FUTURE SEO</a:t>
            </a:r>
            <a:endParaRPr b="1" sz="3700">
              <a:solidFill>
                <a:srgbClr val="BC0F0F"/>
              </a:solidFill>
              <a:latin typeface="Poppins"/>
              <a:ea typeface="Poppins"/>
              <a:cs typeface="Poppins"/>
              <a:sym typeface="Poppins"/>
            </a:endParaRPr>
          </a:p>
          <a:p>
            <a:pPr indent="0" lvl="0" marL="0" rtl="0" algn="ctr">
              <a:lnSpc>
                <a:spcPct val="80000"/>
              </a:lnSpc>
              <a:spcBef>
                <a:spcPts val="0"/>
              </a:spcBef>
              <a:spcAft>
                <a:spcPts val="0"/>
              </a:spcAft>
              <a:buNone/>
            </a:pPr>
            <a:r>
              <a:t/>
            </a:r>
            <a:endParaRPr b="1" sz="3700">
              <a:solidFill>
                <a:srgbClr val="BC0F0F"/>
              </a:solidFill>
              <a:latin typeface="Poppins"/>
              <a:ea typeface="Poppins"/>
              <a:cs typeface="Poppins"/>
              <a:sym typeface="Poppins"/>
            </a:endParaRPr>
          </a:p>
        </p:txBody>
      </p:sp>
      <p:sp>
        <p:nvSpPr>
          <p:cNvPr id="296" name="Google Shape;296;p38"/>
          <p:cNvSpPr txBox="1"/>
          <p:nvPr/>
        </p:nvSpPr>
        <p:spPr>
          <a:xfrm>
            <a:off x="3641975" y="1922338"/>
            <a:ext cx="2034300" cy="4311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2000">
                <a:solidFill>
                  <a:schemeClr val="lt1"/>
                </a:solidFill>
                <a:latin typeface="Poppins SemiBold"/>
                <a:ea typeface="Poppins SemiBold"/>
                <a:cs typeface="Poppins SemiBold"/>
                <a:sym typeface="Poppins SemiBold"/>
              </a:rPr>
              <a:t>P A R T  4  :</a:t>
            </a:r>
            <a:endParaRPr sz="2000">
              <a:solidFill>
                <a:srgbClr val="BC0F0F"/>
              </a:solidFill>
              <a:latin typeface="Poppins SemiBold"/>
              <a:ea typeface="Poppins SemiBold"/>
              <a:cs typeface="Poppins SemiBold"/>
              <a:sym typeface="Poppins SemiBold"/>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p3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302" name="Google Shape;302;p3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303" name="Google Shape;303;p39"/>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304" name="Google Shape;304;p39"/>
          <p:cNvPicPr preferRelativeResize="0"/>
          <p:nvPr/>
        </p:nvPicPr>
        <p:blipFill>
          <a:blip r:embed="rId4">
            <a:alphaModFix/>
          </a:blip>
          <a:stretch>
            <a:fillRect/>
          </a:stretch>
        </p:blipFill>
        <p:spPr>
          <a:xfrm>
            <a:off x="116975" y="155625"/>
            <a:ext cx="1430725" cy="337875"/>
          </a:xfrm>
          <a:prstGeom prst="rect">
            <a:avLst/>
          </a:prstGeom>
          <a:noFill/>
          <a:ln>
            <a:noFill/>
          </a:ln>
        </p:spPr>
      </p:pic>
      <p:sp>
        <p:nvSpPr>
          <p:cNvPr id="305" name="Google Shape;305;p39"/>
          <p:cNvSpPr txBox="1"/>
          <p:nvPr/>
        </p:nvSpPr>
        <p:spPr>
          <a:xfrm>
            <a:off x="255350" y="655600"/>
            <a:ext cx="4982400" cy="281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300">
                <a:solidFill>
                  <a:schemeClr val="lt1"/>
                </a:solidFill>
                <a:latin typeface="Roboto"/>
                <a:ea typeface="Roboto"/>
                <a:cs typeface="Roboto"/>
                <a:sym typeface="Roboto"/>
              </a:rPr>
              <a:t>We’re laser focused on ensuring our campaign options always take into consideration the latest factors for organic SEO. Whether that’s content, on page, technical optimization, or deep link building tactics, we include everything needed to generate </a:t>
            </a:r>
            <a:r>
              <a:rPr b="1" lang="en" sz="1500">
                <a:solidFill>
                  <a:srgbClr val="BC0F0F"/>
                </a:solidFill>
                <a:latin typeface="Roboto"/>
                <a:ea typeface="Roboto"/>
                <a:cs typeface="Roboto"/>
                <a:sym typeface="Roboto"/>
              </a:rPr>
              <a:t>MORE TRAFFIC, MORE LEADS, &amp; MORE BUSINESS</a:t>
            </a:r>
            <a:r>
              <a:rPr lang="en" sz="1300">
                <a:solidFill>
                  <a:schemeClr val="lt1"/>
                </a:solidFill>
                <a:latin typeface="Roboto"/>
                <a:ea typeface="Roboto"/>
                <a:cs typeface="Roboto"/>
                <a:sym typeface="Roboto"/>
              </a:rPr>
              <a:t>. </a:t>
            </a:r>
            <a:endParaRPr sz="1300">
              <a:solidFill>
                <a:schemeClr val="lt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t/>
            </a:r>
            <a:endParaRPr sz="1300">
              <a:solidFill>
                <a:schemeClr val="lt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300">
                <a:solidFill>
                  <a:schemeClr val="lt1"/>
                </a:solidFill>
                <a:latin typeface="Roboto"/>
                <a:ea typeface="Roboto"/>
                <a:cs typeface="Roboto"/>
                <a:sym typeface="Roboto"/>
              </a:rPr>
              <a:t>Start growing your online presence and building your </a:t>
            </a:r>
            <a:endParaRPr sz="1300">
              <a:solidFill>
                <a:schemeClr val="lt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300">
                <a:solidFill>
                  <a:schemeClr val="lt1"/>
                </a:solidFill>
                <a:latin typeface="Roboto"/>
                <a:ea typeface="Roboto"/>
                <a:cs typeface="Roboto"/>
                <a:sym typeface="Roboto"/>
              </a:rPr>
              <a:t>brand’s authority today with one of our Organic SEO </a:t>
            </a:r>
            <a:endParaRPr sz="1300">
              <a:solidFill>
                <a:schemeClr val="lt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300">
                <a:solidFill>
                  <a:schemeClr val="lt1"/>
                </a:solidFill>
                <a:latin typeface="Roboto"/>
                <a:ea typeface="Roboto"/>
                <a:cs typeface="Roboto"/>
                <a:sym typeface="Roboto"/>
              </a:rPr>
              <a:t>campaigns, designed to jumpstart your rankings!</a:t>
            </a:r>
            <a:endParaRPr sz="1300">
              <a:solidFill>
                <a:schemeClr val="lt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t/>
            </a:r>
            <a:endParaRPr sz="1300">
              <a:solidFill>
                <a:schemeClr val="lt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300">
                <a:solidFill>
                  <a:schemeClr val="lt1"/>
                </a:solidFill>
                <a:latin typeface="Roboto"/>
                <a:ea typeface="Roboto"/>
                <a:cs typeface="Roboto"/>
                <a:sym typeface="Roboto"/>
              </a:rPr>
              <a:t>No matter what your organic SEO needs are,</a:t>
            </a:r>
            <a:endParaRPr sz="1300">
              <a:solidFill>
                <a:schemeClr val="lt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300">
                <a:solidFill>
                  <a:schemeClr val="lt1"/>
                </a:solidFill>
                <a:latin typeface="Roboto"/>
                <a:ea typeface="Roboto"/>
                <a:cs typeface="Roboto"/>
                <a:sym typeface="Roboto"/>
              </a:rPr>
              <a:t>we’re here to help. </a:t>
            </a:r>
            <a:endParaRPr sz="1300">
              <a:solidFill>
                <a:schemeClr val="lt1"/>
              </a:solidFill>
              <a:latin typeface="Roboto"/>
              <a:ea typeface="Roboto"/>
              <a:cs typeface="Roboto"/>
              <a:sym typeface="Roboto"/>
            </a:endParaRPr>
          </a:p>
          <a:p>
            <a:pPr indent="0" lvl="0" marL="0" rtl="0" algn="l">
              <a:spcBef>
                <a:spcPts val="0"/>
              </a:spcBef>
              <a:spcAft>
                <a:spcPts val="0"/>
              </a:spcAft>
              <a:buNone/>
            </a:pPr>
            <a:r>
              <a:t/>
            </a:r>
            <a:endParaRPr sz="1300">
              <a:solidFill>
                <a:schemeClr val="lt1"/>
              </a:solidFill>
              <a:latin typeface="Roboto"/>
              <a:ea typeface="Roboto"/>
              <a:cs typeface="Roboto"/>
              <a:sym typeface="Roboto"/>
            </a:endParaRPr>
          </a:p>
        </p:txBody>
      </p:sp>
      <p:sp>
        <p:nvSpPr>
          <p:cNvPr id="306" name="Google Shape;306;p39"/>
          <p:cNvSpPr txBox="1"/>
          <p:nvPr/>
        </p:nvSpPr>
        <p:spPr>
          <a:xfrm>
            <a:off x="4769500" y="3239150"/>
            <a:ext cx="4151700" cy="2001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chemeClr val="lt1"/>
                </a:solidFill>
                <a:latin typeface="Roboto"/>
                <a:ea typeface="Roboto"/>
                <a:cs typeface="Roboto"/>
                <a:sym typeface="Roboto"/>
              </a:rPr>
              <a:t>Let us analyze the best package for your brand with our </a:t>
            </a:r>
            <a:r>
              <a:rPr b="1" lang="en">
                <a:solidFill>
                  <a:schemeClr val="lt1"/>
                </a:solidFill>
                <a:highlight>
                  <a:srgbClr val="9E0808"/>
                </a:highlight>
                <a:latin typeface="Roboto"/>
                <a:ea typeface="Roboto"/>
                <a:cs typeface="Roboto"/>
                <a:sym typeface="Roboto"/>
              </a:rPr>
              <a:t>FREE CAMPAIGN RECOMMENDATIONS</a:t>
            </a:r>
            <a:r>
              <a:rPr lang="en" sz="1300">
                <a:solidFill>
                  <a:schemeClr val="lt1"/>
                </a:solidFill>
                <a:latin typeface="Roboto"/>
                <a:ea typeface="Roboto"/>
                <a:cs typeface="Roboto"/>
                <a:sym typeface="Roboto"/>
              </a:rPr>
              <a:t>!  </a:t>
            </a:r>
            <a:endParaRPr sz="1300">
              <a:solidFill>
                <a:schemeClr val="lt1"/>
              </a:solidFill>
              <a:latin typeface="Roboto"/>
              <a:ea typeface="Roboto"/>
              <a:cs typeface="Roboto"/>
              <a:sym typeface="Roboto"/>
            </a:endParaRPr>
          </a:p>
          <a:p>
            <a:pPr indent="0" lvl="0" marL="0" rtl="0" algn="l">
              <a:spcBef>
                <a:spcPts val="0"/>
              </a:spcBef>
              <a:spcAft>
                <a:spcPts val="0"/>
              </a:spcAft>
              <a:buNone/>
            </a:pPr>
            <a:r>
              <a:t/>
            </a:r>
            <a:endParaRPr sz="1300">
              <a:solidFill>
                <a:schemeClr val="lt1"/>
              </a:solidFill>
              <a:latin typeface="Roboto"/>
              <a:ea typeface="Roboto"/>
              <a:cs typeface="Roboto"/>
              <a:sym typeface="Roboto"/>
            </a:endParaRPr>
          </a:p>
          <a:p>
            <a:pPr indent="0" lvl="0" marL="0" rtl="0" algn="l">
              <a:spcBef>
                <a:spcPts val="0"/>
              </a:spcBef>
              <a:spcAft>
                <a:spcPts val="0"/>
              </a:spcAft>
              <a:buNone/>
            </a:pPr>
            <a:r>
              <a:rPr lang="en" sz="1300">
                <a:solidFill>
                  <a:schemeClr val="lt1"/>
                </a:solidFill>
                <a:latin typeface="Roboto"/>
                <a:ea typeface="Roboto"/>
                <a:cs typeface="Roboto"/>
                <a:sym typeface="Roboto"/>
              </a:rPr>
              <a:t>Our custom recommendations provide clear and transparent analysis, ensuring you get everything you need to succeed. Plus, it’s easy! Just submit your </a:t>
            </a:r>
            <a:r>
              <a:rPr lang="en" sz="1300">
                <a:solidFill>
                  <a:schemeClr val="lt1"/>
                </a:solidFill>
                <a:latin typeface="Roboto"/>
                <a:ea typeface="Roboto"/>
                <a:cs typeface="Roboto"/>
                <a:sym typeface="Roboto"/>
              </a:rPr>
              <a:t>business</a:t>
            </a:r>
            <a:r>
              <a:rPr lang="en" sz="1300">
                <a:solidFill>
                  <a:schemeClr val="lt1"/>
                </a:solidFill>
                <a:latin typeface="Roboto"/>
                <a:ea typeface="Roboto"/>
                <a:cs typeface="Roboto"/>
                <a:sym typeface="Roboto"/>
              </a:rPr>
              <a:t> name and website link to get started. </a:t>
            </a:r>
            <a:endParaRPr sz="1300">
              <a:solidFill>
                <a:schemeClr val="lt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t/>
            </a:r>
            <a:endParaRPr sz="1300">
              <a:solidFill>
                <a:schemeClr val="lt1"/>
              </a:solidFill>
              <a:latin typeface="Roboto"/>
              <a:ea typeface="Roboto"/>
              <a:cs typeface="Roboto"/>
              <a:sym typeface="Roboto"/>
            </a:endParaRPr>
          </a:p>
          <a:p>
            <a:pPr indent="0" lvl="0" marL="0" rtl="0" algn="l">
              <a:spcBef>
                <a:spcPts val="0"/>
              </a:spcBef>
              <a:spcAft>
                <a:spcPts val="0"/>
              </a:spcAft>
              <a:buNone/>
            </a:pPr>
            <a:r>
              <a:t/>
            </a:r>
            <a:endParaRPr sz="1300">
              <a:solidFill>
                <a:schemeClr val="lt1"/>
              </a:solidFill>
              <a:latin typeface="Roboto"/>
              <a:ea typeface="Roboto"/>
              <a:cs typeface="Roboto"/>
              <a:sym typeface="Roboto"/>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id="311" name="Google Shape;311;p4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312" name="Google Shape;312;p4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313" name="Google Shape;313;p40"/>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314" name="Google Shape;314;p40"/>
          <p:cNvPicPr preferRelativeResize="0"/>
          <p:nvPr/>
        </p:nvPicPr>
        <p:blipFill>
          <a:blip r:embed="rId4">
            <a:alphaModFix/>
          </a:blip>
          <a:stretch>
            <a:fillRect/>
          </a:stretch>
        </p:blipFill>
        <p:spPr>
          <a:xfrm>
            <a:off x="220750" y="201750"/>
            <a:ext cx="1430725" cy="337875"/>
          </a:xfrm>
          <a:prstGeom prst="rect">
            <a:avLst/>
          </a:prstGeom>
          <a:noFill/>
          <a:ln>
            <a:noFill/>
          </a:ln>
        </p:spPr>
      </p:pic>
      <p:sp>
        <p:nvSpPr>
          <p:cNvPr id="315" name="Google Shape;315;p40"/>
          <p:cNvSpPr txBox="1"/>
          <p:nvPr/>
        </p:nvSpPr>
        <p:spPr>
          <a:xfrm>
            <a:off x="311700" y="705775"/>
            <a:ext cx="3865500" cy="4063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lt1"/>
                </a:solidFill>
                <a:latin typeface="Roboto"/>
                <a:ea typeface="Roboto"/>
                <a:cs typeface="Roboto"/>
                <a:sym typeface="Roboto"/>
              </a:rPr>
              <a:t>It’s not always easy to find robust packages and solutions that are done-for-you and still include high quality work. That’s why w</a:t>
            </a:r>
            <a:r>
              <a:rPr lang="en">
                <a:solidFill>
                  <a:schemeClr val="lt1"/>
                </a:solidFill>
                <a:latin typeface="Roboto"/>
                <a:ea typeface="Roboto"/>
                <a:cs typeface="Roboto"/>
                <a:sym typeface="Roboto"/>
              </a:rPr>
              <a:t>e’ve spent YEARS perfecting our SEO strategy - so you can focus on running your business.</a:t>
            </a:r>
            <a:endParaRPr>
              <a:solidFill>
                <a:schemeClr val="lt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t/>
            </a:r>
            <a:endParaRPr>
              <a:solidFill>
                <a:schemeClr val="lt1"/>
              </a:solidFill>
              <a:latin typeface="Roboto"/>
              <a:ea typeface="Roboto"/>
              <a:cs typeface="Roboto"/>
              <a:sym typeface="Roboto"/>
            </a:endParaRPr>
          </a:p>
          <a:p>
            <a:pPr indent="0" lvl="0" marL="0" rtl="0" algn="l">
              <a:spcBef>
                <a:spcPts val="0"/>
              </a:spcBef>
              <a:spcAft>
                <a:spcPts val="0"/>
              </a:spcAft>
              <a:buNone/>
            </a:pPr>
            <a:r>
              <a:rPr lang="en">
                <a:solidFill>
                  <a:schemeClr val="lt1"/>
                </a:solidFill>
                <a:latin typeface="Roboto"/>
                <a:ea typeface="Roboto"/>
                <a:cs typeface="Roboto"/>
                <a:sym typeface="Roboto"/>
              </a:rPr>
              <a:t>This enables us to stretch your budget and get maximum ROI out of every penny! Plus, we offer a </a:t>
            </a:r>
            <a:r>
              <a:rPr lang="en">
                <a:solidFill>
                  <a:schemeClr val="lt1"/>
                </a:solidFill>
                <a:latin typeface="Roboto"/>
                <a:ea typeface="Roboto"/>
                <a:cs typeface="Roboto"/>
                <a:sym typeface="Roboto"/>
              </a:rPr>
              <a:t>variety</a:t>
            </a:r>
            <a:r>
              <a:rPr lang="en">
                <a:solidFill>
                  <a:schemeClr val="lt1"/>
                </a:solidFill>
                <a:latin typeface="Roboto"/>
                <a:ea typeface="Roboto"/>
                <a:cs typeface="Roboto"/>
                <a:sym typeface="Roboto"/>
              </a:rPr>
              <a:t> of done-for-you SEO options, ranging from one-time setups and optimization to full service monthly optimization at varying levels of competition. </a:t>
            </a:r>
            <a:r>
              <a:rPr i="1" lang="en">
                <a:solidFill>
                  <a:schemeClr val="lt1"/>
                </a:solidFill>
                <a:latin typeface="Roboto"/>
                <a:ea typeface="Roboto"/>
                <a:cs typeface="Roboto"/>
                <a:sym typeface="Roboto"/>
              </a:rPr>
              <a:t>There’s something for everyone!  </a:t>
            </a:r>
            <a:endParaRPr i="1">
              <a:solidFill>
                <a:schemeClr val="lt1"/>
              </a:solidFill>
              <a:latin typeface="Roboto"/>
              <a:ea typeface="Roboto"/>
              <a:cs typeface="Roboto"/>
              <a:sym typeface="Roboto"/>
            </a:endParaRPr>
          </a:p>
          <a:p>
            <a:pPr indent="0" lvl="0" marL="0" rtl="0" algn="l">
              <a:spcBef>
                <a:spcPts val="0"/>
              </a:spcBef>
              <a:spcAft>
                <a:spcPts val="0"/>
              </a:spcAft>
              <a:buNone/>
            </a:pPr>
            <a:r>
              <a:t/>
            </a:r>
            <a:endParaRPr>
              <a:solidFill>
                <a:schemeClr val="lt1"/>
              </a:solidFill>
              <a:latin typeface="Roboto"/>
              <a:ea typeface="Roboto"/>
              <a:cs typeface="Roboto"/>
              <a:sym typeface="Roboto"/>
            </a:endParaRPr>
          </a:p>
          <a:p>
            <a:pPr indent="0" lvl="0" marL="0" rtl="0" algn="l">
              <a:spcBef>
                <a:spcPts val="0"/>
              </a:spcBef>
              <a:spcAft>
                <a:spcPts val="0"/>
              </a:spcAft>
              <a:buNone/>
            </a:pPr>
            <a:r>
              <a:rPr lang="en">
                <a:solidFill>
                  <a:schemeClr val="lt1"/>
                </a:solidFill>
                <a:latin typeface="Roboto"/>
                <a:ea typeface="Roboto"/>
                <a:cs typeface="Roboto"/>
                <a:sym typeface="Roboto"/>
              </a:rPr>
              <a:t>No matter what your budget, we have a well- oiled SEO machine that can help you start ranking organically and building your brand visibility now. </a:t>
            </a:r>
            <a:endParaRPr>
              <a:solidFill>
                <a:schemeClr val="lt1"/>
              </a:solidFill>
              <a:latin typeface="Roboto"/>
              <a:ea typeface="Roboto"/>
              <a:cs typeface="Roboto"/>
              <a:sym typeface="Roboto"/>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