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Montserrat"/>
      <p:regular r:id="rId22"/>
      <p:bold r:id="rId23"/>
      <p:italic r:id="rId24"/>
      <p:boldItalic r:id="rId25"/>
    </p:embeddedFont>
    <p:embeddedFont>
      <p:font typeface="Montserrat Medium"/>
      <p:regular r:id="rId26"/>
      <p:bold r:id="rId27"/>
      <p:italic r:id="rId28"/>
      <p:boldItalic r:id="rId29"/>
    </p:embeddedFont>
    <p:embeddedFont>
      <p:font typeface="Montserrat ExtraBold"/>
      <p:bold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Montserrat-regular.fntdata"/><Relationship Id="rId21" Type="http://schemas.openxmlformats.org/officeDocument/2006/relationships/slide" Target="slides/slide16.xml"/><Relationship Id="rId24" Type="http://schemas.openxmlformats.org/officeDocument/2006/relationships/font" Target="fonts/Montserrat-italic.fntdata"/><Relationship Id="rId23" Type="http://schemas.openxmlformats.org/officeDocument/2006/relationships/font" Target="fonts/Montserra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Medium-regular.fntdata"/><Relationship Id="rId25" Type="http://schemas.openxmlformats.org/officeDocument/2006/relationships/font" Target="fonts/Montserrat-boldItalic.fntdata"/><Relationship Id="rId28" Type="http://schemas.openxmlformats.org/officeDocument/2006/relationships/font" Target="fonts/MontserratMedium-italic.fntdata"/><Relationship Id="rId27" Type="http://schemas.openxmlformats.org/officeDocument/2006/relationships/font" Target="fonts/MontserratMedium-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Medium-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ExtraBold-boldItalic.fntdata"/><Relationship Id="rId30" Type="http://schemas.openxmlformats.org/officeDocument/2006/relationships/font" Target="fonts/MontserratExtraBold-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676e89d39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676e89d39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676e89d39b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676e89d39b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676e89d39b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676e89d39b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676e89d39b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676e89d39b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677840218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677840218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677840218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677840218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6778402184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6778402184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6778402184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6778402184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677840218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677840218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6778402184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6778402184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6778402184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6778402184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6778402184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6778402184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6778402184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6778402184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6778402184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6778402184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6778402184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6778402184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6.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2.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jpg"/><Relationship Id="rId4" Type="http://schemas.openxmlformats.org/officeDocument/2006/relationships/image" Target="../media/image2.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jpg"/><Relationship Id="rId4" Type="http://schemas.openxmlformats.org/officeDocument/2006/relationships/image" Target="../media/image2.png"/><Relationship Id="rId5"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2.png"/><Relationship Id="rId5"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2.png"/><Relationship Id="rId5"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0.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7.jpg"/><Relationship Id="rId4" Type="http://schemas.openxmlformats.org/officeDocument/2006/relationships/image" Target="../media/image2.png"/><Relationship Id="rId5"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9.jpg"/><Relationship Id="rId4" Type="http://schemas.openxmlformats.org/officeDocument/2006/relationships/image" Target="../media/image2.png"/><Relationship Id="rId5"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3.jpg"/><Relationship Id="rId4" Type="http://schemas.openxmlformats.org/officeDocument/2006/relationships/image" Target="../media/image2.png"/><Relationship Id="rId5" Type="http://schemas.openxmlformats.org/officeDocument/2006/relationships/image" Target="../media/image27.png"/><Relationship Id="rId6"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8.jpg"/><Relationship Id="rId4" Type="http://schemas.openxmlformats.org/officeDocument/2006/relationships/image" Target="../media/image2.png"/><Relationship Id="rId5" Type="http://schemas.openxmlformats.org/officeDocument/2006/relationships/image" Target="../media/image28.png"/><Relationship Id="rId6"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2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4.jpg"/><Relationship Id="rId4" Type="http://schemas.openxmlformats.org/officeDocument/2006/relationships/image" Target="../media/image2.png"/><Relationship Id="rId5"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5" name="Google Shape;55;p13"/>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56" name="Google Shape;56;p13"/>
          <p:cNvSpPr txBox="1"/>
          <p:nvPr/>
        </p:nvSpPr>
        <p:spPr>
          <a:xfrm>
            <a:off x="1876050" y="1788600"/>
            <a:ext cx="53919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chemeClr val="lt1"/>
                </a:solidFill>
                <a:latin typeface="Montserrat"/>
                <a:ea typeface="Montserrat"/>
                <a:cs typeface="Montserrat"/>
                <a:sym typeface="Montserrat"/>
              </a:rPr>
              <a:t>HOW WE GOT AN ADDITIONAL CALL</a:t>
            </a:r>
            <a:endParaRPr b="1" sz="20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en" sz="2000">
                <a:solidFill>
                  <a:schemeClr val="lt1"/>
                </a:solidFill>
                <a:latin typeface="Montserrat"/>
                <a:ea typeface="Montserrat"/>
                <a:cs typeface="Montserrat"/>
                <a:sym typeface="Montserrat"/>
              </a:rPr>
              <a:t>EVERY DAY FOR AN</a:t>
            </a:r>
            <a:endParaRPr b="1" sz="2000">
              <a:solidFill>
                <a:schemeClr val="lt1"/>
              </a:solidFill>
              <a:latin typeface="Montserrat"/>
              <a:ea typeface="Montserrat"/>
              <a:cs typeface="Montserrat"/>
              <a:sym typeface="Montserrat"/>
            </a:endParaRPr>
          </a:p>
        </p:txBody>
      </p:sp>
      <p:sp>
        <p:nvSpPr>
          <p:cNvPr id="57" name="Google Shape;57;p13"/>
          <p:cNvSpPr txBox="1"/>
          <p:nvPr/>
        </p:nvSpPr>
        <p:spPr>
          <a:xfrm>
            <a:off x="1603200" y="2377875"/>
            <a:ext cx="59376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500">
                <a:solidFill>
                  <a:srgbClr val="4AC2D5"/>
                </a:solidFill>
                <a:latin typeface="Montserrat ExtraBold"/>
                <a:ea typeface="Montserrat ExtraBold"/>
                <a:cs typeface="Montserrat ExtraBold"/>
                <a:sym typeface="Montserrat ExtraBold"/>
              </a:rPr>
              <a:t>INSURANCE COMPANY</a:t>
            </a:r>
            <a:endParaRPr sz="3500">
              <a:solidFill>
                <a:srgbClr val="4AC2D5"/>
              </a:solidFill>
              <a:latin typeface="Montserrat ExtraBold"/>
              <a:ea typeface="Montserrat ExtraBold"/>
              <a:cs typeface="Montserrat ExtraBold"/>
              <a:sym typeface="Montserrat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63" name="Google Shape;63;p14"/>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64" name="Google Shape;64;p14"/>
          <p:cNvSpPr txBox="1"/>
          <p:nvPr/>
        </p:nvSpPr>
        <p:spPr>
          <a:xfrm>
            <a:off x="449775" y="3344400"/>
            <a:ext cx="83403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lt1"/>
                </a:solidFill>
                <a:latin typeface="Montserrat Medium"/>
                <a:ea typeface="Montserrat Medium"/>
                <a:cs typeface="Montserrat Medium"/>
                <a:sym typeface="Montserrat Medium"/>
              </a:rPr>
              <a:t>If you’re looking to increase phone calls, website visits, and overall online visibility, </a:t>
            </a:r>
            <a:endParaRPr sz="1500">
              <a:solidFill>
                <a:schemeClr val="lt1"/>
              </a:solidFill>
              <a:latin typeface="Montserrat Medium"/>
              <a:ea typeface="Montserrat Medium"/>
              <a:cs typeface="Montserrat Medium"/>
              <a:sym typeface="Montserrat Medium"/>
            </a:endParaRPr>
          </a:p>
          <a:p>
            <a:pPr indent="0" lvl="0" marL="0" rtl="0" algn="ctr">
              <a:spcBef>
                <a:spcPts val="0"/>
              </a:spcBef>
              <a:spcAft>
                <a:spcPts val="0"/>
              </a:spcAft>
              <a:buNone/>
            </a:pPr>
            <a:r>
              <a:rPr lang="en" sz="1500">
                <a:solidFill>
                  <a:schemeClr val="lt1"/>
                </a:solidFill>
                <a:latin typeface="Montserrat Medium"/>
                <a:ea typeface="Montserrat Medium"/>
                <a:cs typeface="Montserrat Medium"/>
                <a:sym typeface="Montserrat Medium"/>
              </a:rPr>
              <a:t>read how one insurance company combined our </a:t>
            </a:r>
            <a:r>
              <a:rPr b="1" lang="en" sz="1500">
                <a:solidFill>
                  <a:srgbClr val="4AC2D5"/>
                </a:solidFill>
                <a:latin typeface="Montserrat"/>
                <a:ea typeface="Montserrat"/>
                <a:cs typeface="Montserrat"/>
                <a:sym typeface="Montserrat"/>
              </a:rPr>
              <a:t>LOCAL SEO CAMPAIGN</a:t>
            </a:r>
            <a:r>
              <a:rPr lang="en" sz="1500">
                <a:solidFill>
                  <a:schemeClr val="lt1"/>
                </a:solidFill>
                <a:latin typeface="Montserrat Medium"/>
                <a:ea typeface="Montserrat Medium"/>
                <a:cs typeface="Montserrat Medium"/>
                <a:sym typeface="Montserrat Medium"/>
              </a:rPr>
              <a:t> and </a:t>
            </a:r>
            <a:r>
              <a:rPr b="1" lang="en" sz="1500">
                <a:solidFill>
                  <a:srgbClr val="4AC2D5"/>
                </a:solidFill>
                <a:latin typeface="Montserrat"/>
                <a:ea typeface="Montserrat"/>
                <a:cs typeface="Montserrat"/>
                <a:sym typeface="Montserrat"/>
              </a:rPr>
              <a:t>ORGANIC</a:t>
            </a:r>
            <a:r>
              <a:rPr b="1" lang="en" sz="1500">
                <a:solidFill>
                  <a:srgbClr val="4AC2D5"/>
                </a:solidFill>
                <a:latin typeface="Montserrat"/>
                <a:ea typeface="Montserrat"/>
                <a:cs typeface="Montserrat"/>
                <a:sym typeface="Montserrat"/>
              </a:rPr>
              <a:t> SEO CAMPAIGN</a:t>
            </a:r>
            <a:r>
              <a:rPr lang="en" sz="1500">
                <a:solidFill>
                  <a:schemeClr val="lt1"/>
                </a:solidFill>
                <a:latin typeface="Montserrat Medium"/>
                <a:ea typeface="Montserrat Medium"/>
                <a:cs typeface="Montserrat Medium"/>
                <a:sym typeface="Montserrat Medium"/>
              </a:rPr>
              <a:t> to do just that. This case study will show you the results you can achieve when you combine our local and organic SEO packages. </a:t>
            </a:r>
            <a:endParaRPr sz="15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id="69" name="Google Shape;69;p15"/>
          <p:cNvPicPr preferRelativeResize="0"/>
          <p:nvPr/>
        </p:nvPicPr>
        <p:blipFill>
          <a:blip r:embed="rId3">
            <a:alphaModFix/>
          </a:blip>
          <a:stretch>
            <a:fillRect/>
          </a:stretch>
        </p:blipFill>
        <p:spPr>
          <a:xfrm>
            <a:off x="0" y="0"/>
            <a:ext cx="9143981" cy="5143500"/>
          </a:xfrm>
          <a:prstGeom prst="rect">
            <a:avLst/>
          </a:prstGeom>
          <a:noFill/>
          <a:ln>
            <a:noFill/>
          </a:ln>
        </p:spPr>
      </p:pic>
      <p:pic>
        <p:nvPicPr>
          <p:cNvPr id="70" name="Google Shape;70;p15"/>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71" name="Google Shape;71;p15"/>
          <p:cNvSpPr txBox="1"/>
          <p:nvPr/>
        </p:nvSpPr>
        <p:spPr>
          <a:xfrm>
            <a:off x="3921050" y="2215025"/>
            <a:ext cx="4661400" cy="226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Montserrat Medium"/>
                <a:ea typeface="Montserrat Medium"/>
                <a:cs typeface="Montserrat Medium"/>
                <a:sym typeface="Montserrat Medium"/>
              </a:rPr>
              <a:t>w</a:t>
            </a:r>
            <a:r>
              <a:rPr lang="en" sz="1500">
                <a:solidFill>
                  <a:schemeClr val="lt1"/>
                </a:solidFill>
                <a:latin typeface="Montserrat Medium"/>
                <a:ea typeface="Montserrat Medium"/>
                <a:cs typeface="Montserrat Medium"/>
                <a:sym typeface="Montserrat Medium"/>
              </a:rPr>
              <a:t>ith our combined SEO efforts. Furthermore, we maintained the #1 position rankings for </a:t>
            </a:r>
            <a:r>
              <a:rPr b="1" lang="en" sz="1500">
                <a:solidFill>
                  <a:srgbClr val="4AC2D5"/>
                </a:solidFill>
                <a:latin typeface="Montserrat"/>
                <a:ea typeface="Montserrat"/>
                <a:cs typeface="Montserrat"/>
                <a:sym typeface="Montserrat"/>
              </a:rPr>
              <a:t>MORE THAN FOUR MONTHS.</a:t>
            </a:r>
            <a:r>
              <a:rPr lang="en" sz="1500">
                <a:solidFill>
                  <a:schemeClr val="lt1"/>
                </a:solidFill>
                <a:latin typeface="Montserrat Medium"/>
                <a:ea typeface="Montserrat Medium"/>
                <a:cs typeface="Montserrat Medium"/>
                <a:sym typeface="Montserrat Medium"/>
              </a:rPr>
              <a:t>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chemeClr val="lt1"/>
                </a:solidFill>
                <a:latin typeface="Montserrat Medium"/>
                <a:ea typeface="Montserrat Medium"/>
                <a:cs typeface="Montserrat Medium"/>
                <a:sym typeface="Montserrat Medium"/>
              </a:rPr>
              <a:t>Our client ranked at the top of local searches for insurance companies, enabling them to beat the competition and gain more business.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
        <p:nvSpPr>
          <p:cNvPr id="72" name="Google Shape;72;p15"/>
          <p:cNvSpPr txBox="1"/>
          <p:nvPr/>
        </p:nvSpPr>
        <p:spPr>
          <a:xfrm>
            <a:off x="3921050" y="1054075"/>
            <a:ext cx="4661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Montserrat Medium"/>
                <a:ea typeface="Montserrat Medium"/>
                <a:cs typeface="Montserrat Medium"/>
                <a:sym typeface="Montserrat Medium"/>
              </a:rPr>
              <a:t>During this campaign we</a:t>
            </a:r>
            <a:endParaRPr sz="1500">
              <a:solidFill>
                <a:schemeClr val="lt1"/>
              </a:solidFill>
              <a:latin typeface="Montserrat Medium"/>
              <a:ea typeface="Montserrat Medium"/>
              <a:cs typeface="Montserrat Medium"/>
              <a:sym typeface="Montserrat Medium"/>
            </a:endParaRPr>
          </a:p>
        </p:txBody>
      </p:sp>
      <p:sp>
        <p:nvSpPr>
          <p:cNvPr id="73" name="Google Shape;73;p15"/>
          <p:cNvSpPr txBox="1"/>
          <p:nvPr/>
        </p:nvSpPr>
        <p:spPr>
          <a:xfrm>
            <a:off x="3921050" y="1324775"/>
            <a:ext cx="5937600" cy="1043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100">
                <a:solidFill>
                  <a:srgbClr val="4AC2D5"/>
                </a:solidFill>
                <a:latin typeface="Montserrat ExtraBold"/>
                <a:ea typeface="Montserrat ExtraBold"/>
                <a:cs typeface="Montserrat ExtraBold"/>
                <a:sym typeface="Montserrat ExtraBold"/>
              </a:rPr>
              <a:t>RANKED #1 FOR</a:t>
            </a:r>
            <a:endParaRPr sz="31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3100">
                <a:solidFill>
                  <a:srgbClr val="4AC2D5"/>
                </a:solidFill>
                <a:latin typeface="Montserrat ExtraBold"/>
                <a:ea typeface="Montserrat ExtraBold"/>
                <a:cs typeface="Montserrat ExtraBold"/>
                <a:sym typeface="Montserrat ExtraBold"/>
              </a:rPr>
              <a:t>THEIR TOP KEYWORD</a:t>
            </a:r>
            <a:endParaRPr sz="3100">
              <a:solidFill>
                <a:srgbClr val="4AC2D5"/>
              </a:solidFill>
              <a:latin typeface="Montserrat ExtraBold"/>
              <a:ea typeface="Montserrat ExtraBold"/>
              <a:cs typeface="Montserrat ExtraBold"/>
              <a:sym typeface="Montserrat Extra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6"/>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79" name="Google Shape;79;p16"/>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80" name="Google Shape;80;p16"/>
          <p:cNvSpPr txBox="1"/>
          <p:nvPr/>
        </p:nvSpPr>
        <p:spPr>
          <a:xfrm>
            <a:off x="1603200" y="540575"/>
            <a:ext cx="5937600" cy="9051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2600">
                <a:solidFill>
                  <a:schemeClr val="lt1"/>
                </a:solidFill>
                <a:latin typeface="Montserrat ExtraBold"/>
                <a:ea typeface="Montserrat ExtraBold"/>
                <a:cs typeface="Montserrat ExtraBold"/>
                <a:sym typeface="Montserrat ExtraBold"/>
              </a:rPr>
              <a:t>RECAP OF THE RESULTS</a:t>
            </a:r>
            <a:endParaRPr sz="2600">
              <a:solidFill>
                <a:schemeClr val="lt1"/>
              </a:solidFill>
              <a:latin typeface="Montserrat ExtraBold"/>
              <a:ea typeface="Montserrat ExtraBold"/>
              <a:cs typeface="Montserrat ExtraBold"/>
              <a:sym typeface="Montserrat ExtraBold"/>
            </a:endParaRPr>
          </a:p>
          <a:p>
            <a:pPr indent="0" lvl="0" marL="0" rtl="0" algn="ctr">
              <a:lnSpc>
                <a:spcPct val="90000"/>
              </a:lnSpc>
              <a:spcBef>
                <a:spcPts val="0"/>
              </a:spcBef>
              <a:spcAft>
                <a:spcPts val="0"/>
              </a:spcAft>
              <a:buNone/>
            </a:pPr>
            <a:r>
              <a:rPr lang="en" sz="2600">
                <a:solidFill>
                  <a:schemeClr val="lt1"/>
                </a:solidFill>
                <a:latin typeface="Montserrat ExtraBold"/>
                <a:ea typeface="Montserrat ExtraBold"/>
                <a:cs typeface="Montserrat ExtraBold"/>
                <a:sym typeface="Montserrat ExtraBold"/>
              </a:rPr>
              <a:t>WE ACHIEVED</a:t>
            </a:r>
            <a:endParaRPr sz="2600">
              <a:solidFill>
                <a:schemeClr val="lt1"/>
              </a:solidFill>
              <a:latin typeface="Montserrat ExtraBold"/>
              <a:ea typeface="Montserrat ExtraBold"/>
              <a:cs typeface="Montserrat ExtraBold"/>
              <a:sym typeface="Montserrat ExtraBold"/>
            </a:endParaRPr>
          </a:p>
        </p:txBody>
      </p:sp>
      <p:sp>
        <p:nvSpPr>
          <p:cNvPr id="81" name="Google Shape;81;p16"/>
          <p:cNvSpPr txBox="1"/>
          <p:nvPr/>
        </p:nvSpPr>
        <p:spPr>
          <a:xfrm>
            <a:off x="576600" y="2148838"/>
            <a:ext cx="4661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(Additional 1+ Phone Call Per Day)</a:t>
            </a:r>
            <a:endParaRPr sz="1300">
              <a:solidFill>
                <a:schemeClr val="lt1"/>
              </a:solidFill>
              <a:latin typeface="Montserrat Medium"/>
              <a:ea typeface="Montserrat Medium"/>
              <a:cs typeface="Montserrat Medium"/>
              <a:sym typeface="Montserrat Medium"/>
            </a:endParaRPr>
          </a:p>
        </p:txBody>
      </p:sp>
      <p:sp>
        <p:nvSpPr>
          <p:cNvPr id="82" name="Google Shape;82;p16"/>
          <p:cNvSpPr txBox="1"/>
          <p:nvPr/>
        </p:nvSpPr>
        <p:spPr>
          <a:xfrm>
            <a:off x="576600" y="1852050"/>
            <a:ext cx="4257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300+ MORE PHONE CALLS</a:t>
            </a:r>
            <a:endParaRPr sz="1800">
              <a:solidFill>
                <a:srgbClr val="4AC2D5"/>
              </a:solidFill>
              <a:latin typeface="Montserrat ExtraBold"/>
              <a:ea typeface="Montserrat ExtraBold"/>
              <a:cs typeface="Montserrat ExtraBold"/>
              <a:sym typeface="Montserrat ExtraBold"/>
            </a:endParaRPr>
          </a:p>
        </p:txBody>
      </p:sp>
      <p:sp>
        <p:nvSpPr>
          <p:cNvPr id="83" name="Google Shape;83;p16"/>
          <p:cNvSpPr txBox="1"/>
          <p:nvPr/>
        </p:nvSpPr>
        <p:spPr>
          <a:xfrm>
            <a:off x="576600" y="3269275"/>
            <a:ext cx="4661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Including "Car Insurance Near Me"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&amp; "Insurance Near Me"</a:t>
            </a:r>
            <a:endParaRPr sz="1300">
              <a:solidFill>
                <a:schemeClr val="lt1"/>
              </a:solidFill>
              <a:latin typeface="Montserrat Medium"/>
              <a:ea typeface="Montserrat Medium"/>
              <a:cs typeface="Montserrat Medium"/>
              <a:sym typeface="Montserrat Medium"/>
            </a:endParaRPr>
          </a:p>
        </p:txBody>
      </p:sp>
      <p:sp>
        <p:nvSpPr>
          <p:cNvPr id="84" name="Google Shape;84;p16"/>
          <p:cNvSpPr txBox="1"/>
          <p:nvPr/>
        </p:nvSpPr>
        <p:spPr>
          <a:xfrm>
            <a:off x="576600" y="2693350"/>
            <a:ext cx="4257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RANKED #1 LOCALLY FOR</a:t>
            </a:r>
            <a:endParaRPr sz="1800">
              <a:solidFill>
                <a:srgbClr val="4AC2D5"/>
              </a:solidFill>
              <a:latin typeface="Montserrat ExtraBold"/>
              <a:ea typeface="Montserrat ExtraBold"/>
              <a:cs typeface="Montserrat ExtraBold"/>
              <a:sym typeface="Montserrat ExtraBold"/>
            </a:endParaRPr>
          </a:p>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TOP KEYWORDS</a:t>
            </a:r>
            <a:endParaRPr sz="1800">
              <a:solidFill>
                <a:srgbClr val="4AC2D5"/>
              </a:solidFill>
              <a:latin typeface="Montserrat ExtraBold"/>
              <a:ea typeface="Montserrat ExtraBold"/>
              <a:cs typeface="Montserrat ExtraBold"/>
              <a:sym typeface="Montserrat ExtraBold"/>
            </a:endParaRPr>
          </a:p>
        </p:txBody>
      </p:sp>
      <p:sp>
        <p:nvSpPr>
          <p:cNvPr id="85" name="Google Shape;85;p16"/>
          <p:cNvSpPr txBox="1"/>
          <p:nvPr/>
        </p:nvSpPr>
        <p:spPr>
          <a:xfrm>
            <a:off x="576600" y="4354250"/>
            <a:ext cx="4661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Throughout Campaign</a:t>
            </a:r>
            <a:endParaRPr sz="1300">
              <a:solidFill>
                <a:schemeClr val="lt1"/>
              </a:solidFill>
              <a:latin typeface="Montserrat Medium"/>
              <a:ea typeface="Montserrat Medium"/>
              <a:cs typeface="Montserrat Medium"/>
              <a:sym typeface="Montserrat Medium"/>
            </a:endParaRPr>
          </a:p>
        </p:txBody>
      </p:sp>
      <p:sp>
        <p:nvSpPr>
          <p:cNvPr id="86" name="Google Shape;86;p16"/>
          <p:cNvSpPr txBox="1"/>
          <p:nvPr/>
        </p:nvSpPr>
        <p:spPr>
          <a:xfrm>
            <a:off x="576600" y="4045150"/>
            <a:ext cx="4257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MAINTAINED #1 POSITIONS</a:t>
            </a:r>
            <a:endParaRPr sz="1800">
              <a:solidFill>
                <a:srgbClr val="4AC2D5"/>
              </a:solidFill>
              <a:latin typeface="Montserrat ExtraBold"/>
              <a:ea typeface="Montserrat ExtraBold"/>
              <a:cs typeface="Montserrat ExtraBold"/>
              <a:sym typeface="Montserrat ExtraBold"/>
            </a:endParaRPr>
          </a:p>
        </p:txBody>
      </p:sp>
      <p:sp>
        <p:nvSpPr>
          <p:cNvPr id="87" name="Google Shape;87;p16"/>
          <p:cNvSpPr txBox="1"/>
          <p:nvPr/>
        </p:nvSpPr>
        <p:spPr>
          <a:xfrm>
            <a:off x="4650000" y="2139138"/>
            <a:ext cx="4661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for High Volume Terms, Including "Insurance",</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 "City+ Insurance", and "Insurance Company"</a:t>
            </a:r>
            <a:endParaRPr sz="1300">
              <a:solidFill>
                <a:schemeClr val="lt1"/>
              </a:solidFill>
              <a:latin typeface="Montserrat Medium"/>
              <a:ea typeface="Montserrat Medium"/>
              <a:cs typeface="Montserrat Medium"/>
              <a:sym typeface="Montserrat Medium"/>
            </a:endParaRPr>
          </a:p>
        </p:txBody>
      </p:sp>
      <p:sp>
        <p:nvSpPr>
          <p:cNvPr id="88" name="Google Shape;88;p16"/>
          <p:cNvSpPr txBox="1"/>
          <p:nvPr/>
        </p:nvSpPr>
        <p:spPr>
          <a:xfrm>
            <a:off x="4650000" y="1852038"/>
            <a:ext cx="4257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RANKED #1 ORGANICALLY</a:t>
            </a:r>
            <a:endParaRPr sz="1800">
              <a:solidFill>
                <a:srgbClr val="4AC2D5"/>
              </a:solidFill>
              <a:latin typeface="Montserrat ExtraBold"/>
              <a:ea typeface="Montserrat ExtraBold"/>
              <a:cs typeface="Montserrat ExtraBold"/>
              <a:sym typeface="Montserrat ExtraBold"/>
            </a:endParaRPr>
          </a:p>
        </p:txBody>
      </p:sp>
      <p:sp>
        <p:nvSpPr>
          <p:cNvPr id="89" name="Google Shape;89;p16"/>
          <p:cNvSpPr txBox="1"/>
          <p:nvPr/>
        </p:nvSpPr>
        <p:spPr>
          <a:xfrm>
            <a:off x="4650000" y="3156738"/>
            <a:ext cx="4661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to Additional High Value Search Terms</a:t>
            </a:r>
            <a:endParaRPr sz="1300">
              <a:solidFill>
                <a:schemeClr val="lt1"/>
              </a:solidFill>
              <a:latin typeface="Montserrat Medium"/>
              <a:ea typeface="Montserrat Medium"/>
              <a:cs typeface="Montserrat Medium"/>
              <a:sym typeface="Montserrat Medium"/>
            </a:endParaRPr>
          </a:p>
        </p:txBody>
      </p:sp>
      <p:sp>
        <p:nvSpPr>
          <p:cNvPr id="90" name="Google Shape;90;p16"/>
          <p:cNvSpPr txBox="1"/>
          <p:nvPr/>
        </p:nvSpPr>
        <p:spPr>
          <a:xfrm>
            <a:off x="4650000" y="2867738"/>
            <a:ext cx="4257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EXPAND KEYWORD RANKINGS</a:t>
            </a:r>
            <a:endParaRPr sz="1800">
              <a:solidFill>
                <a:srgbClr val="4AC2D5"/>
              </a:solidFill>
              <a:latin typeface="Montserrat ExtraBold"/>
              <a:ea typeface="Montserrat ExtraBold"/>
              <a:cs typeface="Montserrat ExtraBold"/>
              <a:sym typeface="Montserrat ExtraBold"/>
            </a:endParaRPr>
          </a:p>
        </p:txBody>
      </p:sp>
      <p:sp>
        <p:nvSpPr>
          <p:cNvPr id="91" name="Google Shape;91;p16"/>
          <p:cNvSpPr txBox="1"/>
          <p:nvPr/>
        </p:nvSpPr>
        <p:spPr>
          <a:xfrm>
            <a:off x="4650000" y="4083538"/>
            <a:ext cx="4661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in Form Submissions</a:t>
            </a:r>
            <a:endParaRPr sz="1300">
              <a:solidFill>
                <a:schemeClr val="lt1"/>
              </a:solidFill>
              <a:latin typeface="Montserrat Medium"/>
              <a:ea typeface="Montserrat Medium"/>
              <a:cs typeface="Montserrat Medium"/>
              <a:sym typeface="Montserrat Medium"/>
            </a:endParaRPr>
          </a:p>
        </p:txBody>
      </p:sp>
      <p:sp>
        <p:nvSpPr>
          <p:cNvPr id="92" name="Google Shape;92;p16"/>
          <p:cNvSpPr txBox="1"/>
          <p:nvPr/>
        </p:nvSpPr>
        <p:spPr>
          <a:xfrm>
            <a:off x="4650000" y="3789938"/>
            <a:ext cx="4257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26% INCREASE</a:t>
            </a:r>
            <a:endParaRPr sz="1800">
              <a:solidFill>
                <a:srgbClr val="4AC2D5"/>
              </a:solidFill>
              <a:latin typeface="Montserrat ExtraBold"/>
              <a:ea typeface="Montserrat ExtraBold"/>
              <a:cs typeface="Montserrat ExtraBold"/>
              <a:sym typeface="Montserrat ExtraBold"/>
            </a:endParaRPr>
          </a:p>
        </p:txBody>
      </p:sp>
      <p:pic>
        <p:nvPicPr>
          <p:cNvPr id="93" name="Google Shape;93;p16"/>
          <p:cNvPicPr preferRelativeResize="0"/>
          <p:nvPr/>
        </p:nvPicPr>
        <p:blipFill>
          <a:blip r:embed="rId5">
            <a:alphaModFix/>
          </a:blip>
          <a:stretch>
            <a:fillRect/>
          </a:stretch>
        </p:blipFill>
        <p:spPr>
          <a:xfrm>
            <a:off x="389999" y="1992051"/>
            <a:ext cx="218975" cy="181700"/>
          </a:xfrm>
          <a:prstGeom prst="rect">
            <a:avLst/>
          </a:prstGeom>
          <a:noFill/>
          <a:ln>
            <a:noFill/>
          </a:ln>
        </p:spPr>
      </p:pic>
      <p:pic>
        <p:nvPicPr>
          <p:cNvPr id="94" name="Google Shape;94;p16"/>
          <p:cNvPicPr preferRelativeResize="0"/>
          <p:nvPr/>
        </p:nvPicPr>
        <p:blipFill>
          <a:blip r:embed="rId5">
            <a:alphaModFix/>
          </a:blip>
          <a:stretch>
            <a:fillRect/>
          </a:stretch>
        </p:blipFill>
        <p:spPr>
          <a:xfrm>
            <a:off x="389999" y="2825326"/>
            <a:ext cx="218975" cy="181700"/>
          </a:xfrm>
          <a:prstGeom prst="rect">
            <a:avLst/>
          </a:prstGeom>
          <a:noFill/>
          <a:ln>
            <a:noFill/>
          </a:ln>
        </p:spPr>
      </p:pic>
      <p:pic>
        <p:nvPicPr>
          <p:cNvPr id="95" name="Google Shape;95;p16"/>
          <p:cNvPicPr preferRelativeResize="0"/>
          <p:nvPr/>
        </p:nvPicPr>
        <p:blipFill>
          <a:blip r:embed="rId5">
            <a:alphaModFix/>
          </a:blip>
          <a:stretch>
            <a:fillRect/>
          </a:stretch>
        </p:blipFill>
        <p:spPr>
          <a:xfrm>
            <a:off x="389999" y="4185151"/>
            <a:ext cx="218975" cy="181700"/>
          </a:xfrm>
          <a:prstGeom prst="rect">
            <a:avLst/>
          </a:prstGeom>
          <a:noFill/>
          <a:ln>
            <a:noFill/>
          </a:ln>
        </p:spPr>
      </p:pic>
      <p:pic>
        <p:nvPicPr>
          <p:cNvPr id="96" name="Google Shape;96;p16"/>
          <p:cNvPicPr preferRelativeResize="0"/>
          <p:nvPr/>
        </p:nvPicPr>
        <p:blipFill>
          <a:blip r:embed="rId5">
            <a:alphaModFix/>
          </a:blip>
          <a:stretch>
            <a:fillRect/>
          </a:stretch>
        </p:blipFill>
        <p:spPr>
          <a:xfrm>
            <a:off x="4462512" y="1978663"/>
            <a:ext cx="218975" cy="181700"/>
          </a:xfrm>
          <a:prstGeom prst="rect">
            <a:avLst/>
          </a:prstGeom>
          <a:noFill/>
          <a:ln>
            <a:noFill/>
          </a:ln>
        </p:spPr>
      </p:pic>
      <p:pic>
        <p:nvPicPr>
          <p:cNvPr id="97" name="Google Shape;97;p16"/>
          <p:cNvPicPr preferRelativeResize="0"/>
          <p:nvPr/>
        </p:nvPicPr>
        <p:blipFill>
          <a:blip r:embed="rId5">
            <a:alphaModFix/>
          </a:blip>
          <a:stretch>
            <a:fillRect/>
          </a:stretch>
        </p:blipFill>
        <p:spPr>
          <a:xfrm>
            <a:off x="4462512" y="3011901"/>
            <a:ext cx="218975" cy="181700"/>
          </a:xfrm>
          <a:prstGeom prst="rect">
            <a:avLst/>
          </a:prstGeom>
          <a:noFill/>
          <a:ln>
            <a:noFill/>
          </a:ln>
        </p:spPr>
      </p:pic>
      <p:pic>
        <p:nvPicPr>
          <p:cNvPr id="98" name="Google Shape;98;p16"/>
          <p:cNvPicPr preferRelativeResize="0"/>
          <p:nvPr/>
        </p:nvPicPr>
        <p:blipFill>
          <a:blip r:embed="rId5">
            <a:alphaModFix/>
          </a:blip>
          <a:stretch>
            <a:fillRect/>
          </a:stretch>
        </p:blipFill>
        <p:spPr>
          <a:xfrm>
            <a:off x="4462512" y="3929951"/>
            <a:ext cx="218975" cy="181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17"/>
          <p:cNvPicPr preferRelativeResize="0"/>
          <p:nvPr/>
        </p:nvPicPr>
        <p:blipFill>
          <a:blip r:embed="rId3">
            <a:alphaModFix/>
          </a:blip>
          <a:stretch>
            <a:fillRect/>
          </a:stretch>
        </p:blipFill>
        <p:spPr>
          <a:xfrm>
            <a:off x="0" y="0"/>
            <a:ext cx="9143981" cy="5143500"/>
          </a:xfrm>
          <a:prstGeom prst="rect">
            <a:avLst/>
          </a:prstGeom>
          <a:noFill/>
          <a:ln>
            <a:noFill/>
          </a:ln>
        </p:spPr>
      </p:pic>
      <p:pic>
        <p:nvPicPr>
          <p:cNvPr id="104" name="Google Shape;104;p17"/>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105" name="Google Shape;105;p17"/>
          <p:cNvSpPr txBox="1"/>
          <p:nvPr/>
        </p:nvSpPr>
        <p:spPr>
          <a:xfrm>
            <a:off x="4170525" y="1766650"/>
            <a:ext cx="42570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A strong local foundation is crucial for any business looking to dominate the 3 pack,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especially in high competition niches.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For our insurance client, this meant more brand signals, geo-relevant content, location pages, and authority stacking. While the listing was performing well already, our local optimization brought in more than one extra call per day.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b="1" i="1" lang="en">
                <a:solidFill>
                  <a:srgbClr val="4AC2D5"/>
                </a:solidFill>
                <a:latin typeface="Montserrat"/>
                <a:ea typeface="Montserrat"/>
                <a:cs typeface="Montserrat"/>
                <a:sym typeface="Montserrat"/>
              </a:rPr>
              <a:t>What could 30 additional calls per month </a:t>
            </a:r>
            <a:endParaRPr b="1" i="1">
              <a:solidFill>
                <a:srgbClr val="4AC2D5"/>
              </a:solidFill>
              <a:latin typeface="Montserrat"/>
              <a:ea typeface="Montserrat"/>
              <a:cs typeface="Montserrat"/>
              <a:sym typeface="Montserrat"/>
            </a:endParaRPr>
          </a:p>
          <a:p>
            <a:pPr indent="0" lvl="0" marL="0" rtl="0" algn="l">
              <a:spcBef>
                <a:spcPts val="0"/>
              </a:spcBef>
              <a:spcAft>
                <a:spcPts val="0"/>
              </a:spcAft>
              <a:buNone/>
            </a:pPr>
            <a:r>
              <a:rPr b="1" i="1" lang="en">
                <a:solidFill>
                  <a:srgbClr val="4AC2D5"/>
                </a:solidFill>
                <a:latin typeface="Montserrat"/>
                <a:ea typeface="Montserrat"/>
                <a:cs typeface="Montserrat"/>
                <a:sym typeface="Montserrat"/>
              </a:rPr>
              <a:t>do for your client?</a:t>
            </a:r>
            <a:endParaRPr b="1" i="1">
              <a:solidFill>
                <a:srgbClr val="4AC2D5"/>
              </a:solidFill>
              <a:latin typeface="Montserrat"/>
              <a:ea typeface="Montserrat"/>
              <a:cs typeface="Montserrat"/>
              <a:sym typeface="Montserrat"/>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
        <p:nvSpPr>
          <p:cNvPr id="106" name="Google Shape;106;p17"/>
          <p:cNvSpPr txBox="1"/>
          <p:nvPr/>
        </p:nvSpPr>
        <p:spPr>
          <a:xfrm>
            <a:off x="4170525" y="719325"/>
            <a:ext cx="5937600" cy="10158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000">
                <a:solidFill>
                  <a:srgbClr val="4AC2D5"/>
                </a:solidFill>
                <a:latin typeface="Montserrat ExtraBold"/>
                <a:ea typeface="Montserrat ExtraBold"/>
                <a:cs typeface="Montserrat ExtraBold"/>
                <a:sym typeface="Montserrat ExtraBold"/>
              </a:rPr>
              <a:t>OUR LOCAL SEO</a:t>
            </a:r>
            <a:endParaRPr sz="30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3000">
                <a:solidFill>
                  <a:srgbClr val="4AC2D5"/>
                </a:solidFill>
                <a:latin typeface="Montserrat ExtraBold"/>
                <a:ea typeface="Montserrat ExtraBold"/>
                <a:cs typeface="Montserrat ExtraBold"/>
                <a:sym typeface="Montserrat ExtraBold"/>
              </a:rPr>
              <a:t>STRATEGY</a:t>
            </a:r>
            <a:endParaRPr sz="3000">
              <a:solidFill>
                <a:srgbClr val="4AC2D5"/>
              </a:solidFill>
              <a:latin typeface="Montserrat ExtraBold"/>
              <a:ea typeface="Montserrat ExtraBold"/>
              <a:cs typeface="Montserrat ExtraBold"/>
              <a:sym typeface="Montserrat Extra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18"/>
          <p:cNvPicPr preferRelativeResize="0"/>
          <p:nvPr/>
        </p:nvPicPr>
        <p:blipFill>
          <a:blip r:embed="rId3">
            <a:alphaModFix/>
          </a:blip>
          <a:stretch>
            <a:fillRect/>
          </a:stretch>
        </p:blipFill>
        <p:spPr>
          <a:xfrm>
            <a:off x="0" y="0"/>
            <a:ext cx="9143981" cy="5143500"/>
          </a:xfrm>
          <a:prstGeom prst="rect">
            <a:avLst/>
          </a:prstGeom>
          <a:noFill/>
          <a:ln>
            <a:noFill/>
          </a:ln>
        </p:spPr>
      </p:pic>
      <p:pic>
        <p:nvPicPr>
          <p:cNvPr id="112" name="Google Shape;112;p18"/>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113" name="Google Shape;113;p18"/>
          <p:cNvSpPr txBox="1"/>
          <p:nvPr/>
        </p:nvSpPr>
        <p:spPr>
          <a:xfrm>
            <a:off x="622200" y="1775275"/>
            <a:ext cx="46614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Premium Local Press Release</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PBN Map Embeds with NAP Mentions</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Optimized Geo-Network</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On-Page Local Optimization</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Image Optimization</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
        <p:nvSpPr>
          <p:cNvPr id="114" name="Google Shape;114;p18"/>
          <p:cNvSpPr txBox="1"/>
          <p:nvPr/>
        </p:nvSpPr>
        <p:spPr>
          <a:xfrm>
            <a:off x="394675" y="1119125"/>
            <a:ext cx="4257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4AC2D5"/>
                </a:solidFill>
                <a:latin typeface="Montserrat ExtraBold"/>
                <a:ea typeface="Montserrat ExtraBold"/>
                <a:cs typeface="Montserrat ExtraBold"/>
                <a:sym typeface="Montserrat ExtraBold"/>
              </a:rPr>
              <a:t>LOCAL AND NICHE SIGNALS</a:t>
            </a:r>
            <a:endParaRPr sz="2000">
              <a:solidFill>
                <a:srgbClr val="4AC2D5"/>
              </a:solidFill>
              <a:latin typeface="Montserrat ExtraBold"/>
              <a:ea typeface="Montserrat ExtraBold"/>
              <a:cs typeface="Montserrat ExtraBold"/>
              <a:sym typeface="Montserrat ExtraBold"/>
            </a:endParaRPr>
          </a:p>
          <a:p>
            <a:pPr indent="0" lvl="0" marL="0" rtl="0" algn="l">
              <a:spcBef>
                <a:spcPts val="0"/>
              </a:spcBef>
              <a:spcAft>
                <a:spcPts val="0"/>
              </a:spcAft>
              <a:buNone/>
            </a:pPr>
            <a:r>
              <a:rPr lang="en" sz="2000">
                <a:solidFill>
                  <a:srgbClr val="4AC2D5"/>
                </a:solidFill>
                <a:latin typeface="Montserrat ExtraBold"/>
                <a:ea typeface="Montserrat ExtraBold"/>
                <a:cs typeface="Montserrat ExtraBold"/>
                <a:sym typeface="Montserrat ExtraBold"/>
              </a:rPr>
              <a:t>BUILT INCLUDE:</a:t>
            </a:r>
            <a:endParaRPr sz="2000">
              <a:solidFill>
                <a:srgbClr val="4AC2D5"/>
              </a:solidFill>
              <a:latin typeface="Montserrat ExtraBold"/>
              <a:ea typeface="Montserrat ExtraBold"/>
              <a:cs typeface="Montserrat ExtraBold"/>
              <a:sym typeface="Montserrat ExtraBold"/>
            </a:endParaRPr>
          </a:p>
        </p:txBody>
      </p:sp>
      <p:sp>
        <p:nvSpPr>
          <p:cNvPr id="115" name="Google Shape;115;p18"/>
          <p:cNvSpPr txBox="1"/>
          <p:nvPr/>
        </p:nvSpPr>
        <p:spPr>
          <a:xfrm>
            <a:off x="556500" y="3721638"/>
            <a:ext cx="46614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Data Aggregator Submissions</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chemeClr val="lt1"/>
                </a:solidFill>
                <a:latin typeface="Montserrat Medium"/>
                <a:ea typeface="Montserrat Medium"/>
                <a:cs typeface="Montserrat Medium"/>
                <a:sym typeface="Montserrat Medium"/>
              </a:rPr>
              <a:t>100+ Social Accounts to Build Brand</a:t>
            </a:r>
            <a:endParaRPr sz="1500">
              <a:solidFill>
                <a:schemeClr val="lt1"/>
              </a:solidFill>
              <a:latin typeface="Montserrat Medium"/>
              <a:ea typeface="Montserrat Medium"/>
              <a:cs typeface="Montserrat Medium"/>
              <a:sym typeface="Montserrat Medium"/>
            </a:endParaRPr>
          </a:p>
        </p:txBody>
      </p:sp>
      <p:sp>
        <p:nvSpPr>
          <p:cNvPr id="116" name="Google Shape;116;p18"/>
          <p:cNvSpPr txBox="1"/>
          <p:nvPr/>
        </p:nvSpPr>
        <p:spPr>
          <a:xfrm>
            <a:off x="378425" y="3406188"/>
            <a:ext cx="4257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4AC2D5"/>
                </a:solidFill>
                <a:latin typeface="Montserrat ExtraBold"/>
                <a:ea typeface="Montserrat ExtraBold"/>
                <a:cs typeface="Montserrat ExtraBold"/>
                <a:sym typeface="Montserrat ExtraBold"/>
              </a:rPr>
              <a:t>BRAND SIGNALS INCLUDED:</a:t>
            </a:r>
            <a:endParaRPr sz="2000">
              <a:solidFill>
                <a:srgbClr val="4AC2D5"/>
              </a:solidFill>
              <a:latin typeface="Montserrat ExtraBold"/>
              <a:ea typeface="Montserrat ExtraBold"/>
              <a:cs typeface="Montserrat ExtraBold"/>
              <a:sym typeface="Montserrat ExtraBold"/>
            </a:endParaRPr>
          </a:p>
        </p:txBody>
      </p:sp>
      <p:sp>
        <p:nvSpPr>
          <p:cNvPr id="117" name="Google Shape;117;p18"/>
          <p:cNvSpPr txBox="1"/>
          <p:nvPr/>
        </p:nvSpPr>
        <p:spPr>
          <a:xfrm>
            <a:off x="394675" y="4227825"/>
            <a:ext cx="53832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Montserrat Medium"/>
                <a:ea typeface="Montserrat Medium"/>
                <a:cs typeface="Montserrat Medium"/>
                <a:sym typeface="Montserrat Medium"/>
              </a:rPr>
              <a:t>Once all these were built, we then boosted the signals for maximum power.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pic>
        <p:nvPicPr>
          <p:cNvPr id="118" name="Google Shape;118;p18"/>
          <p:cNvPicPr preferRelativeResize="0"/>
          <p:nvPr/>
        </p:nvPicPr>
        <p:blipFill>
          <a:blip r:embed="rId5">
            <a:alphaModFix/>
          </a:blip>
          <a:stretch>
            <a:fillRect/>
          </a:stretch>
        </p:blipFill>
        <p:spPr>
          <a:xfrm>
            <a:off x="489270" y="1919520"/>
            <a:ext cx="153575" cy="142225"/>
          </a:xfrm>
          <a:prstGeom prst="rect">
            <a:avLst/>
          </a:prstGeom>
          <a:noFill/>
          <a:ln>
            <a:noFill/>
          </a:ln>
        </p:spPr>
      </p:pic>
      <p:pic>
        <p:nvPicPr>
          <p:cNvPr id="119" name="Google Shape;119;p18"/>
          <p:cNvPicPr preferRelativeResize="0"/>
          <p:nvPr/>
        </p:nvPicPr>
        <p:blipFill>
          <a:blip r:embed="rId5">
            <a:alphaModFix/>
          </a:blip>
          <a:stretch>
            <a:fillRect/>
          </a:stretch>
        </p:blipFill>
        <p:spPr>
          <a:xfrm>
            <a:off x="489270" y="2135545"/>
            <a:ext cx="153575" cy="142225"/>
          </a:xfrm>
          <a:prstGeom prst="rect">
            <a:avLst/>
          </a:prstGeom>
          <a:noFill/>
          <a:ln>
            <a:noFill/>
          </a:ln>
        </p:spPr>
      </p:pic>
      <p:pic>
        <p:nvPicPr>
          <p:cNvPr id="120" name="Google Shape;120;p18"/>
          <p:cNvPicPr preferRelativeResize="0"/>
          <p:nvPr/>
        </p:nvPicPr>
        <p:blipFill>
          <a:blip r:embed="rId5">
            <a:alphaModFix/>
          </a:blip>
          <a:stretch>
            <a:fillRect/>
          </a:stretch>
        </p:blipFill>
        <p:spPr>
          <a:xfrm>
            <a:off x="489270" y="2370045"/>
            <a:ext cx="153575" cy="142225"/>
          </a:xfrm>
          <a:prstGeom prst="rect">
            <a:avLst/>
          </a:prstGeom>
          <a:noFill/>
          <a:ln>
            <a:noFill/>
          </a:ln>
        </p:spPr>
      </p:pic>
      <p:pic>
        <p:nvPicPr>
          <p:cNvPr id="121" name="Google Shape;121;p18"/>
          <p:cNvPicPr preferRelativeResize="0"/>
          <p:nvPr/>
        </p:nvPicPr>
        <p:blipFill>
          <a:blip r:embed="rId5">
            <a:alphaModFix/>
          </a:blip>
          <a:stretch>
            <a:fillRect/>
          </a:stretch>
        </p:blipFill>
        <p:spPr>
          <a:xfrm>
            <a:off x="489270" y="2591745"/>
            <a:ext cx="153575" cy="142225"/>
          </a:xfrm>
          <a:prstGeom prst="rect">
            <a:avLst/>
          </a:prstGeom>
          <a:noFill/>
          <a:ln>
            <a:noFill/>
          </a:ln>
        </p:spPr>
      </p:pic>
      <p:pic>
        <p:nvPicPr>
          <p:cNvPr id="122" name="Google Shape;122;p18"/>
          <p:cNvPicPr preferRelativeResize="0"/>
          <p:nvPr/>
        </p:nvPicPr>
        <p:blipFill>
          <a:blip r:embed="rId5">
            <a:alphaModFix/>
          </a:blip>
          <a:stretch>
            <a:fillRect/>
          </a:stretch>
        </p:blipFill>
        <p:spPr>
          <a:xfrm>
            <a:off x="489270" y="2826245"/>
            <a:ext cx="153575" cy="142225"/>
          </a:xfrm>
          <a:prstGeom prst="rect">
            <a:avLst/>
          </a:prstGeom>
          <a:noFill/>
          <a:ln>
            <a:noFill/>
          </a:ln>
        </p:spPr>
      </p:pic>
      <p:pic>
        <p:nvPicPr>
          <p:cNvPr id="123" name="Google Shape;123;p18"/>
          <p:cNvPicPr preferRelativeResize="0"/>
          <p:nvPr/>
        </p:nvPicPr>
        <p:blipFill>
          <a:blip r:embed="rId5">
            <a:alphaModFix/>
          </a:blip>
          <a:stretch>
            <a:fillRect/>
          </a:stretch>
        </p:blipFill>
        <p:spPr>
          <a:xfrm>
            <a:off x="463520" y="3856532"/>
            <a:ext cx="153575" cy="142225"/>
          </a:xfrm>
          <a:prstGeom prst="rect">
            <a:avLst/>
          </a:prstGeom>
          <a:noFill/>
          <a:ln>
            <a:noFill/>
          </a:ln>
        </p:spPr>
      </p:pic>
      <p:pic>
        <p:nvPicPr>
          <p:cNvPr id="124" name="Google Shape;124;p18"/>
          <p:cNvPicPr preferRelativeResize="0"/>
          <p:nvPr/>
        </p:nvPicPr>
        <p:blipFill>
          <a:blip r:embed="rId5">
            <a:alphaModFix/>
          </a:blip>
          <a:stretch>
            <a:fillRect/>
          </a:stretch>
        </p:blipFill>
        <p:spPr>
          <a:xfrm>
            <a:off x="463520" y="4091032"/>
            <a:ext cx="153575" cy="142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19"/>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130" name="Google Shape;130;p19"/>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131" name="Google Shape;131;p19"/>
          <p:cNvSpPr txBox="1"/>
          <p:nvPr/>
        </p:nvSpPr>
        <p:spPr>
          <a:xfrm>
            <a:off x="456650" y="1486000"/>
            <a:ext cx="37980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After we completed phase 1 of the campaign, </a:t>
            </a:r>
            <a:r>
              <a:rPr lang="en" sz="1500">
                <a:solidFill>
                  <a:srgbClr val="4AC2D5"/>
                </a:solidFill>
                <a:latin typeface="Montserrat Medium"/>
                <a:ea typeface="Montserrat Medium"/>
                <a:cs typeface="Montserrat Medium"/>
                <a:sym typeface="Montserrat Medium"/>
              </a:rPr>
              <a:t>we optimized the Google listing, created more niche-relevant signals, and boosted the brand. </a:t>
            </a:r>
            <a:endParaRPr sz="1500">
              <a:solidFill>
                <a:srgbClr val="4AC2D5"/>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In the screenshot to the right you can see all the work completed.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This </a:t>
            </a:r>
            <a:r>
              <a:rPr b="1" lang="en" sz="1700">
                <a:solidFill>
                  <a:srgbClr val="4AC2D5"/>
                </a:solidFill>
                <a:latin typeface="Montserrat"/>
                <a:ea typeface="Montserrat"/>
                <a:cs typeface="Montserrat"/>
                <a:sym typeface="Montserrat"/>
              </a:rPr>
              <a:t>ADVANCED BRAND SETUP</a:t>
            </a:r>
            <a:r>
              <a:rPr b="1" lang="en" sz="1700">
                <a:solidFill>
                  <a:schemeClr val="lt1"/>
                </a:solidFill>
                <a:latin typeface="Montserrat"/>
                <a:ea typeface="Montserrat"/>
                <a:cs typeface="Montserrat"/>
                <a:sym typeface="Montserrat"/>
              </a:rPr>
              <a:t> </a:t>
            </a:r>
            <a:r>
              <a:rPr lang="en" sz="1500">
                <a:solidFill>
                  <a:schemeClr val="lt1"/>
                </a:solidFill>
                <a:latin typeface="Montserrat Medium"/>
                <a:ea typeface="Montserrat Medium"/>
                <a:cs typeface="Montserrat Medium"/>
                <a:sym typeface="Montserrat Medium"/>
              </a:rPr>
              <a:t>process further pushed out the clients local rankings into more competitive markets.</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pic>
        <p:nvPicPr>
          <p:cNvPr id="132" name="Google Shape;132;p19"/>
          <p:cNvPicPr preferRelativeResize="0"/>
          <p:nvPr/>
        </p:nvPicPr>
        <p:blipFill>
          <a:blip r:embed="rId5">
            <a:alphaModFix/>
          </a:blip>
          <a:stretch>
            <a:fillRect/>
          </a:stretch>
        </p:blipFill>
        <p:spPr>
          <a:xfrm>
            <a:off x="4662725" y="790575"/>
            <a:ext cx="3903150" cy="3849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0"/>
          <p:cNvPicPr preferRelativeResize="0"/>
          <p:nvPr/>
        </p:nvPicPr>
        <p:blipFill>
          <a:blip r:embed="rId3">
            <a:alphaModFix/>
          </a:blip>
          <a:stretch>
            <a:fillRect/>
          </a:stretch>
        </p:blipFill>
        <p:spPr>
          <a:xfrm>
            <a:off x="0" y="0"/>
            <a:ext cx="9143981" cy="5143500"/>
          </a:xfrm>
          <a:prstGeom prst="rect">
            <a:avLst/>
          </a:prstGeom>
          <a:noFill/>
          <a:ln>
            <a:noFill/>
          </a:ln>
        </p:spPr>
      </p:pic>
      <p:pic>
        <p:nvPicPr>
          <p:cNvPr id="138" name="Google Shape;138;p20"/>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139" name="Google Shape;139;p20"/>
          <p:cNvSpPr txBox="1"/>
          <p:nvPr/>
        </p:nvSpPr>
        <p:spPr>
          <a:xfrm>
            <a:off x="4810100" y="2224150"/>
            <a:ext cx="3871200" cy="278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We strengthened prominence and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relevance, w</a:t>
            </a:r>
            <a:r>
              <a:rPr lang="en" sz="1300">
                <a:solidFill>
                  <a:schemeClr val="lt1"/>
                </a:solidFill>
                <a:latin typeface="Montserrat Medium"/>
                <a:ea typeface="Montserrat Medium"/>
                <a:cs typeface="Montserrat Medium"/>
                <a:sym typeface="Montserrat Medium"/>
              </a:rPr>
              <a:t>ith strong local optimization and niche relevant signal creation. This</a:t>
            </a:r>
            <a:r>
              <a:rPr lang="en" sz="1300">
                <a:solidFill>
                  <a:schemeClr val="lt1"/>
                </a:solidFill>
                <a:latin typeface="Montserrat Medium"/>
                <a:ea typeface="Montserrat Medium"/>
                <a:cs typeface="Montserrat Medium"/>
                <a:sym typeface="Montserrat Medium"/>
              </a:rPr>
              <a:t> allowed us to overcome proximity and widen their local visibility to new areas. Local custom signals were an integral part of these map rankings.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The map pack domination was directly attributed to our consistent custom signal creation…</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sp>
        <p:nvSpPr>
          <p:cNvPr id="140" name="Google Shape;140;p20"/>
          <p:cNvSpPr txBox="1"/>
          <p:nvPr/>
        </p:nvSpPr>
        <p:spPr>
          <a:xfrm>
            <a:off x="4810100" y="1074075"/>
            <a:ext cx="5937600" cy="1182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4AC2D5"/>
                </a:solidFill>
                <a:latin typeface="Montserrat ExtraBold"/>
                <a:ea typeface="Montserrat ExtraBold"/>
                <a:cs typeface="Montserrat ExtraBold"/>
                <a:sym typeface="Montserrat ExtraBold"/>
              </a:rPr>
              <a:t>EXPANDED LOCAL</a:t>
            </a:r>
            <a:endParaRPr sz="24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Clr>
                <a:schemeClr val="dk1"/>
              </a:buClr>
              <a:buSzPts val="1100"/>
              <a:buFont typeface="Arial"/>
              <a:buNone/>
            </a:pPr>
            <a:r>
              <a:rPr lang="en" sz="2400">
                <a:solidFill>
                  <a:srgbClr val="4AC2D5"/>
                </a:solidFill>
                <a:latin typeface="Montserrat ExtraBold"/>
                <a:ea typeface="Montserrat ExtraBold"/>
                <a:cs typeface="Montserrat ExtraBold"/>
                <a:sym typeface="Montserrat ExtraBold"/>
              </a:rPr>
              <a:t>VISIBILITY WITH MORE</a:t>
            </a:r>
            <a:endParaRPr sz="24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400">
                <a:solidFill>
                  <a:srgbClr val="4AC2D5"/>
                </a:solidFill>
                <a:latin typeface="Montserrat ExtraBold"/>
                <a:ea typeface="Montserrat ExtraBold"/>
                <a:cs typeface="Montserrat ExtraBold"/>
                <a:sym typeface="Montserrat ExtraBold"/>
              </a:rPr>
              <a:t>MAP PACK RANKINGS</a:t>
            </a:r>
            <a:endParaRPr sz="2400">
              <a:solidFill>
                <a:srgbClr val="4AC2D5"/>
              </a:solidFill>
              <a:latin typeface="Montserrat ExtraBold"/>
              <a:ea typeface="Montserrat ExtraBold"/>
              <a:cs typeface="Montserrat ExtraBold"/>
              <a:sym typeface="Montserrat ExtraBold"/>
            </a:endParaRPr>
          </a:p>
        </p:txBody>
      </p:sp>
      <p:pic>
        <p:nvPicPr>
          <p:cNvPr id="141" name="Google Shape;141;p20"/>
          <p:cNvPicPr preferRelativeResize="0"/>
          <p:nvPr/>
        </p:nvPicPr>
        <p:blipFill>
          <a:blip r:embed="rId5">
            <a:alphaModFix/>
          </a:blip>
          <a:stretch>
            <a:fillRect/>
          </a:stretch>
        </p:blipFill>
        <p:spPr>
          <a:xfrm>
            <a:off x="548975" y="1161175"/>
            <a:ext cx="4013849" cy="33618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21"/>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147" name="Google Shape;147;p21"/>
          <p:cNvPicPr preferRelativeResize="0"/>
          <p:nvPr/>
        </p:nvPicPr>
        <p:blipFill>
          <a:blip r:embed="rId4">
            <a:alphaModFix/>
          </a:blip>
          <a:stretch>
            <a:fillRect/>
          </a:stretch>
        </p:blipFill>
        <p:spPr>
          <a:xfrm>
            <a:off x="252525" y="223725"/>
            <a:ext cx="1209000" cy="668900"/>
          </a:xfrm>
          <a:prstGeom prst="rect">
            <a:avLst/>
          </a:prstGeom>
          <a:noFill/>
          <a:ln>
            <a:noFill/>
          </a:ln>
        </p:spPr>
      </p:pic>
      <p:pic>
        <p:nvPicPr>
          <p:cNvPr id="148" name="Google Shape;148;p21"/>
          <p:cNvPicPr preferRelativeResize="0"/>
          <p:nvPr/>
        </p:nvPicPr>
        <p:blipFill>
          <a:blip r:embed="rId5">
            <a:alphaModFix/>
          </a:blip>
          <a:stretch>
            <a:fillRect/>
          </a:stretch>
        </p:blipFill>
        <p:spPr>
          <a:xfrm>
            <a:off x="876750" y="1838450"/>
            <a:ext cx="7349849" cy="1279050"/>
          </a:xfrm>
          <a:prstGeom prst="rect">
            <a:avLst/>
          </a:prstGeom>
          <a:noFill/>
          <a:ln>
            <a:noFill/>
          </a:ln>
        </p:spPr>
      </p:pic>
      <p:sp>
        <p:nvSpPr>
          <p:cNvPr id="149" name="Google Shape;149;p21"/>
          <p:cNvSpPr txBox="1"/>
          <p:nvPr/>
        </p:nvSpPr>
        <p:spPr>
          <a:xfrm>
            <a:off x="671350" y="1116700"/>
            <a:ext cx="7982700" cy="84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They were also ranking #1 locally for “car insurance near me” and “insurance near me”. These are high volume terms that brought in </a:t>
            </a:r>
            <a:r>
              <a:rPr b="1" lang="en" sz="1700">
                <a:solidFill>
                  <a:srgbClr val="4AC2D5"/>
                </a:solidFill>
                <a:latin typeface="Montserrat"/>
                <a:ea typeface="Montserrat"/>
                <a:cs typeface="Montserrat"/>
                <a:sym typeface="Montserrat"/>
              </a:rPr>
              <a:t>SIGNIFICANT ADDITIONAL LEADS</a:t>
            </a:r>
            <a:r>
              <a:rPr lang="en" sz="1300">
                <a:solidFill>
                  <a:schemeClr val="lt1"/>
                </a:solidFill>
                <a:latin typeface="Montserrat Medium"/>
                <a:ea typeface="Montserrat Medium"/>
                <a:cs typeface="Montserrat Medium"/>
                <a:sym typeface="Montserrat Medium"/>
              </a:rPr>
              <a:t>.</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sp>
        <p:nvSpPr>
          <p:cNvPr id="150" name="Google Shape;150;p21"/>
          <p:cNvSpPr txBox="1"/>
          <p:nvPr/>
        </p:nvSpPr>
        <p:spPr>
          <a:xfrm>
            <a:off x="774700" y="3301200"/>
            <a:ext cx="77760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Local signal creation </a:t>
            </a:r>
            <a:r>
              <a:rPr b="1" lang="en" sz="1700">
                <a:solidFill>
                  <a:srgbClr val="4AC2D5"/>
                </a:solidFill>
                <a:latin typeface="Montserrat"/>
                <a:ea typeface="Montserrat"/>
                <a:cs typeface="Montserrat"/>
                <a:sym typeface="Montserrat"/>
              </a:rPr>
              <a:t>DIRECTLY IMPACTS PROMINENCE </a:t>
            </a:r>
            <a:r>
              <a:rPr lang="en" sz="1300">
                <a:solidFill>
                  <a:schemeClr val="lt1"/>
                </a:solidFill>
                <a:latin typeface="Montserrat Medium"/>
                <a:ea typeface="Montserrat Medium"/>
                <a:cs typeface="Montserrat Medium"/>
                <a:sym typeface="Montserrat Medium"/>
              </a:rPr>
              <a:t>of the listing – one of the top three ranking factors. You can see in the screenshot above the impact of stronger prominence on a listing’s performance.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These #1 map pack rankings for high search volume keywords lead to increases in lead flow, and thus revenue for the business.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p22"/>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156" name="Google Shape;156;p22"/>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157" name="Google Shape;157;p22"/>
          <p:cNvSpPr txBox="1"/>
          <p:nvPr/>
        </p:nvSpPr>
        <p:spPr>
          <a:xfrm>
            <a:off x="4424575" y="1969725"/>
            <a:ext cx="4519500" cy="357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lt1"/>
                </a:solidFill>
                <a:latin typeface="Montserrat Medium"/>
                <a:ea typeface="Montserrat Medium"/>
                <a:cs typeface="Montserrat Medium"/>
                <a:sym typeface="Montserrat Medium"/>
              </a:rPr>
              <a:t>Through the work described above in our Accelerated Setup and monthly local SEO campaigns, we secured more than </a:t>
            </a:r>
            <a:r>
              <a:rPr b="1" lang="en" sz="1700">
                <a:solidFill>
                  <a:srgbClr val="4AC2D5"/>
                </a:solidFill>
                <a:latin typeface="Montserrat"/>
                <a:ea typeface="Montserrat"/>
                <a:cs typeface="Montserrat"/>
                <a:sym typeface="Montserrat"/>
              </a:rPr>
              <a:t>300 ADDITIONAL CALLS</a:t>
            </a:r>
            <a:r>
              <a:rPr lang="en">
                <a:solidFill>
                  <a:schemeClr val="lt1"/>
                </a:solidFill>
                <a:latin typeface="Montserrat Medium"/>
                <a:ea typeface="Montserrat Medium"/>
                <a:cs typeface="Montserrat Medium"/>
                <a:sym typeface="Montserrat Medium"/>
              </a:rPr>
              <a:t>, which equated to more than one additional call every day. We also saw a 22% increase in driving direction requests with a slight 9% increase in site visits.</a:t>
            </a:r>
            <a:endParaRPr>
              <a:solidFill>
                <a:schemeClr val="lt1"/>
              </a:solidFill>
              <a:latin typeface="Montserrat Medium"/>
              <a:ea typeface="Montserrat Medium"/>
              <a:cs typeface="Montserrat Medium"/>
              <a:sym typeface="Montserrat Medium"/>
            </a:endParaRPr>
          </a:p>
          <a:p>
            <a:pPr indent="0" lvl="0" marL="0" rtl="0" algn="l">
              <a:lnSpc>
                <a:spcPct val="115000"/>
              </a:lnSpc>
              <a:spcBef>
                <a:spcPts val="3200"/>
              </a:spcBef>
              <a:spcAft>
                <a:spcPts val="0"/>
              </a:spcAft>
              <a:buClr>
                <a:schemeClr val="dk1"/>
              </a:buClr>
              <a:buSzPts val="1100"/>
              <a:buFont typeface="Arial"/>
              <a:buNone/>
            </a:pPr>
            <a:r>
              <a:rPr lang="en">
                <a:solidFill>
                  <a:schemeClr val="lt1"/>
                </a:solidFill>
                <a:latin typeface="Montserrat Medium"/>
                <a:ea typeface="Montserrat Medium"/>
                <a:cs typeface="Montserrat Medium"/>
                <a:sym typeface="Montserrat Medium"/>
              </a:rPr>
              <a:t>The 300 calls alone translated into a significant boost in lead flow and revenue.</a:t>
            </a:r>
            <a:endParaRPr>
              <a:solidFill>
                <a:schemeClr val="lt1"/>
              </a:solidFill>
              <a:latin typeface="Montserrat Medium"/>
              <a:ea typeface="Montserrat Medium"/>
              <a:cs typeface="Montserrat Medium"/>
              <a:sym typeface="Montserrat Medium"/>
            </a:endParaRPr>
          </a:p>
          <a:p>
            <a:pPr indent="0" lvl="0" marL="0" rtl="0" algn="l">
              <a:spcBef>
                <a:spcPts val="3200"/>
              </a:spcBef>
              <a:spcAft>
                <a:spcPts val="0"/>
              </a:spcAft>
              <a:buNone/>
            </a:pPr>
            <a:r>
              <a:t/>
            </a:r>
            <a:endParaRPr sz="1500">
              <a:solidFill>
                <a:schemeClr val="lt1"/>
              </a:solidFill>
              <a:latin typeface="Montserrat Medium"/>
              <a:ea typeface="Montserrat Medium"/>
              <a:cs typeface="Montserrat Medium"/>
              <a:sym typeface="Montserrat Medium"/>
            </a:endParaRPr>
          </a:p>
        </p:txBody>
      </p:sp>
      <p:sp>
        <p:nvSpPr>
          <p:cNvPr id="158" name="Google Shape;158;p22"/>
          <p:cNvSpPr txBox="1"/>
          <p:nvPr/>
        </p:nvSpPr>
        <p:spPr>
          <a:xfrm>
            <a:off x="4424575" y="816700"/>
            <a:ext cx="5937600" cy="1348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100">
                <a:solidFill>
                  <a:srgbClr val="4AC2D5"/>
                </a:solidFill>
                <a:latin typeface="Montserrat ExtraBold"/>
                <a:ea typeface="Montserrat ExtraBold"/>
                <a:cs typeface="Montserrat ExtraBold"/>
                <a:sym typeface="Montserrat ExtraBold"/>
              </a:rPr>
              <a:t>300+ ADDITIONAL CALLS</a:t>
            </a:r>
            <a:endParaRPr sz="21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100">
                <a:solidFill>
                  <a:srgbClr val="4AC2D5"/>
                </a:solidFill>
                <a:latin typeface="Montserrat ExtraBold"/>
                <a:ea typeface="Montserrat ExtraBold"/>
                <a:cs typeface="Montserrat ExtraBold"/>
                <a:sym typeface="Montserrat ExtraBold"/>
              </a:rPr>
              <a:t>INCREASES IN WEBSITE</a:t>
            </a:r>
            <a:br>
              <a:rPr lang="en" sz="2100">
                <a:solidFill>
                  <a:srgbClr val="4AC2D5"/>
                </a:solidFill>
                <a:latin typeface="Montserrat ExtraBold"/>
                <a:ea typeface="Montserrat ExtraBold"/>
                <a:cs typeface="Montserrat ExtraBold"/>
                <a:sym typeface="Montserrat ExtraBold"/>
              </a:rPr>
            </a:br>
            <a:r>
              <a:rPr lang="en" sz="2100">
                <a:solidFill>
                  <a:srgbClr val="4AC2D5"/>
                </a:solidFill>
                <a:latin typeface="Montserrat ExtraBold"/>
                <a:ea typeface="Montserrat ExtraBold"/>
                <a:cs typeface="Montserrat ExtraBold"/>
                <a:sym typeface="Montserrat ExtraBold"/>
              </a:rPr>
              <a:t>VISITS &amp; DRIVING DIRECTIONS</a:t>
            </a:r>
            <a:endParaRPr sz="21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t/>
            </a:r>
            <a:endParaRPr sz="2100">
              <a:solidFill>
                <a:srgbClr val="4AC2D5"/>
              </a:solidFill>
              <a:latin typeface="Montserrat ExtraBold"/>
              <a:ea typeface="Montserrat ExtraBold"/>
              <a:cs typeface="Montserrat ExtraBold"/>
              <a:sym typeface="Montserrat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3"/>
          <p:cNvPicPr preferRelativeResize="0"/>
          <p:nvPr/>
        </p:nvPicPr>
        <p:blipFill>
          <a:blip r:embed="rId3">
            <a:alphaModFix/>
          </a:blip>
          <a:stretch>
            <a:fillRect/>
          </a:stretch>
        </p:blipFill>
        <p:spPr>
          <a:xfrm>
            <a:off x="0" y="-8"/>
            <a:ext cx="9144000" cy="5143511"/>
          </a:xfrm>
          <a:prstGeom prst="rect">
            <a:avLst/>
          </a:prstGeom>
          <a:noFill/>
          <a:ln>
            <a:noFill/>
          </a:ln>
        </p:spPr>
      </p:pic>
      <p:pic>
        <p:nvPicPr>
          <p:cNvPr id="164" name="Google Shape;164;p23"/>
          <p:cNvPicPr preferRelativeResize="0"/>
          <p:nvPr/>
        </p:nvPicPr>
        <p:blipFill>
          <a:blip r:embed="rId4">
            <a:alphaModFix/>
          </a:blip>
          <a:stretch>
            <a:fillRect/>
          </a:stretch>
        </p:blipFill>
        <p:spPr>
          <a:xfrm>
            <a:off x="252525" y="223725"/>
            <a:ext cx="1209000" cy="668900"/>
          </a:xfrm>
          <a:prstGeom prst="rect">
            <a:avLst/>
          </a:prstGeom>
          <a:noFill/>
          <a:ln>
            <a:noFill/>
          </a:ln>
        </p:spPr>
      </p:pic>
      <p:pic>
        <p:nvPicPr>
          <p:cNvPr id="165" name="Google Shape;165;p23"/>
          <p:cNvPicPr preferRelativeResize="0"/>
          <p:nvPr/>
        </p:nvPicPr>
        <p:blipFill>
          <a:blip r:embed="rId5">
            <a:alphaModFix/>
          </a:blip>
          <a:stretch>
            <a:fillRect/>
          </a:stretch>
        </p:blipFill>
        <p:spPr>
          <a:xfrm>
            <a:off x="3599649" y="191863"/>
            <a:ext cx="1730825" cy="4759775"/>
          </a:xfrm>
          <a:prstGeom prst="rect">
            <a:avLst/>
          </a:prstGeom>
          <a:noFill/>
          <a:ln>
            <a:noFill/>
          </a:ln>
        </p:spPr>
      </p:pic>
      <p:sp>
        <p:nvSpPr>
          <p:cNvPr id="166" name="Google Shape;166;p23"/>
          <p:cNvSpPr txBox="1"/>
          <p:nvPr/>
        </p:nvSpPr>
        <p:spPr>
          <a:xfrm>
            <a:off x="249350" y="1965450"/>
            <a:ext cx="30153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lt1"/>
                </a:solidFill>
                <a:latin typeface="Montserrat Medium"/>
                <a:ea typeface="Montserrat Medium"/>
                <a:cs typeface="Montserrat Medium"/>
                <a:sym typeface="Montserrat Medium"/>
              </a:rPr>
              <a:t>In addition to our standard Organic SEO process (to right), we optimized all website pages for Spanish insurance terms. We also created location pages for towns surrounding the business with significant population (+30% population). Our strategies increased the relevancy of our target phrases and provided more clarity for the buyer and their intent.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
        <p:nvSpPr>
          <p:cNvPr id="167" name="Google Shape;167;p23"/>
          <p:cNvSpPr txBox="1"/>
          <p:nvPr/>
        </p:nvSpPr>
        <p:spPr>
          <a:xfrm>
            <a:off x="249350" y="1289525"/>
            <a:ext cx="3293700" cy="794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200">
                <a:solidFill>
                  <a:srgbClr val="4AC2D5"/>
                </a:solidFill>
                <a:latin typeface="Montserrat ExtraBold"/>
                <a:ea typeface="Montserrat ExtraBold"/>
                <a:cs typeface="Montserrat ExtraBold"/>
                <a:sym typeface="Montserrat ExtraBold"/>
              </a:rPr>
              <a:t>OUR MANAGED SEO </a:t>
            </a:r>
            <a:endParaRPr sz="22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200">
                <a:solidFill>
                  <a:srgbClr val="4AC2D5"/>
                </a:solidFill>
                <a:latin typeface="Montserrat ExtraBold"/>
                <a:ea typeface="Montserrat ExtraBold"/>
                <a:cs typeface="Montserrat ExtraBold"/>
                <a:sym typeface="Montserrat ExtraBold"/>
              </a:rPr>
              <a:t>STRATEGY</a:t>
            </a:r>
            <a:endParaRPr sz="2200">
              <a:solidFill>
                <a:srgbClr val="4AC2D5"/>
              </a:solidFill>
              <a:latin typeface="Montserrat ExtraBold"/>
              <a:ea typeface="Montserrat ExtraBold"/>
              <a:cs typeface="Montserrat ExtraBold"/>
              <a:sym typeface="Montserrat ExtraBold"/>
            </a:endParaRPr>
          </a:p>
        </p:txBody>
      </p:sp>
      <p:sp>
        <p:nvSpPr>
          <p:cNvPr id="168" name="Google Shape;168;p23"/>
          <p:cNvSpPr txBox="1"/>
          <p:nvPr/>
        </p:nvSpPr>
        <p:spPr>
          <a:xfrm>
            <a:off x="5552075" y="905325"/>
            <a:ext cx="3293700" cy="4340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lt1"/>
                </a:solidFill>
                <a:latin typeface="Montserrat Medium"/>
                <a:ea typeface="Montserrat Medium"/>
                <a:cs typeface="Montserrat Medium"/>
                <a:sym typeface="Montserrat Medium"/>
              </a:rPr>
              <a:t>Competitor parity is at the center of our organic campaigns. We analyze top-ranking competitors for insights on the keywords, anchor texts, semantic phrases, etc. After we gather all the data, both site-level and page-level optimization begin. We pair this with </a:t>
            </a:r>
            <a:r>
              <a:rPr b="1" lang="en" sz="1700">
                <a:solidFill>
                  <a:srgbClr val="4AC2D5"/>
                </a:solidFill>
                <a:latin typeface="Montserrat"/>
                <a:ea typeface="Montserrat"/>
                <a:cs typeface="Montserrat"/>
                <a:sym typeface="Montserrat"/>
              </a:rPr>
              <a:t>content creation, authority press releases, high traffic guests posts, niche link placements, tiered link stacks, and link indexation</a:t>
            </a:r>
            <a:r>
              <a:rPr lang="en">
                <a:solidFill>
                  <a:schemeClr val="lt1"/>
                </a:solidFill>
                <a:latin typeface="Montserrat Medium"/>
                <a:ea typeface="Montserrat Medium"/>
                <a:cs typeface="Montserrat Medium"/>
                <a:sym typeface="Montserrat Medium"/>
              </a:rPr>
              <a:t> to ensure Google bots will crawl the client’s site and add it to the search index.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4"/>
          <p:cNvPicPr preferRelativeResize="0"/>
          <p:nvPr/>
        </p:nvPicPr>
        <p:blipFill>
          <a:blip r:embed="rId3">
            <a:alphaModFix/>
          </a:blip>
          <a:stretch>
            <a:fillRect/>
          </a:stretch>
        </p:blipFill>
        <p:spPr>
          <a:xfrm>
            <a:off x="0" y="0"/>
            <a:ext cx="9143981" cy="5143500"/>
          </a:xfrm>
          <a:prstGeom prst="rect">
            <a:avLst/>
          </a:prstGeom>
          <a:noFill/>
          <a:ln>
            <a:noFill/>
          </a:ln>
        </p:spPr>
      </p:pic>
      <p:pic>
        <p:nvPicPr>
          <p:cNvPr id="174" name="Google Shape;174;p24"/>
          <p:cNvPicPr preferRelativeResize="0"/>
          <p:nvPr/>
        </p:nvPicPr>
        <p:blipFill>
          <a:blip r:embed="rId4">
            <a:alphaModFix/>
          </a:blip>
          <a:stretch>
            <a:fillRect/>
          </a:stretch>
        </p:blipFill>
        <p:spPr>
          <a:xfrm>
            <a:off x="252525" y="223725"/>
            <a:ext cx="1209000" cy="668900"/>
          </a:xfrm>
          <a:prstGeom prst="rect">
            <a:avLst/>
          </a:prstGeom>
          <a:noFill/>
          <a:ln>
            <a:noFill/>
          </a:ln>
        </p:spPr>
      </p:pic>
      <p:pic>
        <p:nvPicPr>
          <p:cNvPr id="175" name="Google Shape;175;p24"/>
          <p:cNvPicPr preferRelativeResize="0"/>
          <p:nvPr/>
        </p:nvPicPr>
        <p:blipFill>
          <a:blip r:embed="rId5">
            <a:alphaModFix/>
          </a:blip>
          <a:stretch>
            <a:fillRect/>
          </a:stretch>
        </p:blipFill>
        <p:spPr>
          <a:xfrm>
            <a:off x="297900" y="1136175"/>
            <a:ext cx="4036049" cy="3639925"/>
          </a:xfrm>
          <a:prstGeom prst="rect">
            <a:avLst/>
          </a:prstGeom>
          <a:noFill/>
          <a:ln>
            <a:noFill/>
          </a:ln>
        </p:spPr>
      </p:pic>
      <p:sp>
        <p:nvSpPr>
          <p:cNvPr id="176" name="Google Shape;176;p24"/>
          <p:cNvSpPr txBox="1"/>
          <p:nvPr/>
        </p:nvSpPr>
        <p:spPr>
          <a:xfrm>
            <a:off x="4498225" y="1954750"/>
            <a:ext cx="4331700" cy="327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Because of our location page creation, on-page optimization, link building and outreach strategies, this client achieved top organic rankings for many of their high value search terms.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We pushed major terms with high search volumes (some as high as 720 monthly searches) to the number one position. We achieved </a:t>
            </a:r>
            <a:r>
              <a:rPr b="1" lang="en" sz="1800">
                <a:solidFill>
                  <a:srgbClr val="4AC2D5"/>
                </a:solidFill>
                <a:latin typeface="Montserrat"/>
                <a:ea typeface="Montserrat"/>
                <a:cs typeface="Montserrat"/>
                <a:sym typeface="Montserrat"/>
              </a:rPr>
              <a:t>#1 position for 6 terms and top 3 position for 10 terms!</a:t>
            </a:r>
            <a:endParaRPr b="1" sz="1800">
              <a:solidFill>
                <a:srgbClr val="4AC2D5"/>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500">
              <a:solidFill>
                <a:srgbClr val="4AC2D5"/>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
        <p:nvSpPr>
          <p:cNvPr id="177" name="Google Shape;177;p24"/>
          <p:cNvSpPr txBox="1"/>
          <p:nvPr/>
        </p:nvSpPr>
        <p:spPr>
          <a:xfrm>
            <a:off x="4498225" y="1108325"/>
            <a:ext cx="4479000" cy="849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400">
                <a:solidFill>
                  <a:srgbClr val="4AC2D5"/>
                </a:solidFill>
                <a:latin typeface="Montserrat ExtraBold"/>
                <a:ea typeface="Montserrat ExtraBold"/>
                <a:cs typeface="Montserrat ExtraBold"/>
                <a:sym typeface="Montserrat ExtraBold"/>
              </a:rPr>
              <a:t>#1 ORGANIC RANKINGS</a:t>
            </a:r>
            <a:endParaRPr sz="24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400">
                <a:solidFill>
                  <a:srgbClr val="4AC2D5"/>
                </a:solidFill>
                <a:latin typeface="Montserrat ExtraBold"/>
                <a:ea typeface="Montserrat ExtraBold"/>
                <a:cs typeface="Montserrat ExtraBold"/>
                <a:sym typeface="Montserrat ExtraBold"/>
              </a:rPr>
              <a:t>FOR HIGH VOLUME TERMS</a:t>
            </a:r>
            <a:endParaRPr sz="2400">
              <a:solidFill>
                <a:srgbClr val="4AC2D5"/>
              </a:solidFill>
              <a:latin typeface="Montserrat ExtraBold"/>
              <a:ea typeface="Montserrat ExtraBold"/>
              <a:cs typeface="Montserrat ExtraBold"/>
              <a:sym typeface="Montserrat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25"/>
          <p:cNvPicPr preferRelativeResize="0"/>
          <p:nvPr/>
        </p:nvPicPr>
        <p:blipFill>
          <a:blip r:embed="rId3">
            <a:alphaModFix/>
          </a:blip>
          <a:stretch>
            <a:fillRect/>
          </a:stretch>
        </p:blipFill>
        <p:spPr>
          <a:xfrm>
            <a:off x="0" y="-8"/>
            <a:ext cx="9144000" cy="5143511"/>
          </a:xfrm>
          <a:prstGeom prst="rect">
            <a:avLst/>
          </a:prstGeom>
          <a:noFill/>
          <a:ln>
            <a:noFill/>
          </a:ln>
        </p:spPr>
      </p:pic>
      <p:pic>
        <p:nvPicPr>
          <p:cNvPr id="183" name="Google Shape;183;p25"/>
          <p:cNvPicPr preferRelativeResize="0"/>
          <p:nvPr/>
        </p:nvPicPr>
        <p:blipFill>
          <a:blip r:embed="rId4">
            <a:alphaModFix/>
          </a:blip>
          <a:stretch>
            <a:fillRect/>
          </a:stretch>
        </p:blipFill>
        <p:spPr>
          <a:xfrm>
            <a:off x="252525" y="223725"/>
            <a:ext cx="1209000" cy="668900"/>
          </a:xfrm>
          <a:prstGeom prst="rect">
            <a:avLst/>
          </a:prstGeom>
          <a:noFill/>
          <a:ln>
            <a:noFill/>
          </a:ln>
        </p:spPr>
      </p:pic>
      <p:pic>
        <p:nvPicPr>
          <p:cNvPr id="184" name="Google Shape;184;p25"/>
          <p:cNvPicPr preferRelativeResize="0"/>
          <p:nvPr/>
        </p:nvPicPr>
        <p:blipFill>
          <a:blip r:embed="rId5">
            <a:alphaModFix/>
          </a:blip>
          <a:stretch>
            <a:fillRect/>
          </a:stretch>
        </p:blipFill>
        <p:spPr>
          <a:xfrm>
            <a:off x="5513150" y="408775"/>
            <a:ext cx="3233724" cy="4325950"/>
          </a:xfrm>
          <a:prstGeom prst="rect">
            <a:avLst/>
          </a:prstGeom>
          <a:noFill/>
          <a:ln>
            <a:noFill/>
          </a:ln>
        </p:spPr>
      </p:pic>
      <p:pic>
        <p:nvPicPr>
          <p:cNvPr id="185" name="Google Shape;185;p25"/>
          <p:cNvPicPr preferRelativeResize="0"/>
          <p:nvPr/>
        </p:nvPicPr>
        <p:blipFill>
          <a:blip r:embed="rId6">
            <a:alphaModFix/>
          </a:blip>
          <a:stretch>
            <a:fillRect/>
          </a:stretch>
        </p:blipFill>
        <p:spPr>
          <a:xfrm>
            <a:off x="252525" y="2647950"/>
            <a:ext cx="4868149" cy="1775725"/>
          </a:xfrm>
          <a:prstGeom prst="rect">
            <a:avLst/>
          </a:prstGeom>
          <a:noFill/>
          <a:ln>
            <a:noFill/>
          </a:ln>
        </p:spPr>
      </p:pic>
      <p:sp>
        <p:nvSpPr>
          <p:cNvPr id="186" name="Google Shape;186;p25"/>
          <p:cNvSpPr txBox="1"/>
          <p:nvPr/>
        </p:nvSpPr>
        <p:spPr>
          <a:xfrm>
            <a:off x="252525" y="1187450"/>
            <a:ext cx="50043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lt1"/>
                </a:solidFill>
                <a:latin typeface="Montserrat Medium"/>
                <a:ea typeface="Montserrat Medium"/>
                <a:cs typeface="Montserrat Medium"/>
                <a:sym typeface="Montserrat Medium"/>
              </a:rPr>
              <a:t>By leveraging brand building tasks we established long-term rankings for this client’s </a:t>
            </a:r>
            <a:r>
              <a:rPr b="1" lang="en" sz="1700">
                <a:solidFill>
                  <a:srgbClr val="4AC2D5"/>
                </a:solidFill>
                <a:latin typeface="Montserrat"/>
                <a:ea typeface="Montserrat"/>
                <a:cs typeface="Montserrat"/>
                <a:sym typeface="Montserrat"/>
              </a:rPr>
              <a:t>TOP INDUSTRY KEYWORDS</a:t>
            </a:r>
            <a:r>
              <a:rPr lang="en">
                <a:solidFill>
                  <a:schemeClr val="lt1"/>
                </a:solidFill>
                <a:latin typeface="Montserrat Medium"/>
                <a:ea typeface="Montserrat Medium"/>
                <a:cs typeface="Montserrat Medium"/>
                <a:sym typeface="Montserrat Medium"/>
              </a:rPr>
              <a:t>. We maintained the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a:solidFill>
                  <a:schemeClr val="lt1"/>
                </a:solidFill>
                <a:latin typeface="Montserrat Medium"/>
                <a:ea typeface="Montserrat Medium"/>
                <a:cs typeface="Montserrat Medium"/>
                <a:sym typeface="Montserrat Medium"/>
              </a:rPr>
              <a:t>#1 rankings seen on the rank tracker below and on the previous slide for more than four months.</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26"/>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192" name="Google Shape;192;p26"/>
          <p:cNvPicPr preferRelativeResize="0"/>
          <p:nvPr/>
        </p:nvPicPr>
        <p:blipFill>
          <a:blip r:embed="rId4">
            <a:alphaModFix/>
          </a:blip>
          <a:stretch>
            <a:fillRect/>
          </a:stretch>
        </p:blipFill>
        <p:spPr>
          <a:xfrm>
            <a:off x="252525" y="223725"/>
            <a:ext cx="1209000" cy="668900"/>
          </a:xfrm>
          <a:prstGeom prst="rect">
            <a:avLst/>
          </a:prstGeom>
          <a:noFill/>
          <a:ln>
            <a:noFill/>
          </a:ln>
        </p:spPr>
      </p:pic>
      <p:pic>
        <p:nvPicPr>
          <p:cNvPr id="193" name="Google Shape;193;p26"/>
          <p:cNvPicPr preferRelativeResize="0"/>
          <p:nvPr/>
        </p:nvPicPr>
        <p:blipFill>
          <a:blip r:embed="rId5">
            <a:alphaModFix/>
          </a:blip>
          <a:stretch>
            <a:fillRect/>
          </a:stretch>
        </p:blipFill>
        <p:spPr>
          <a:xfrm>
            <a:off x="252525" y="978175"/>
            <a:ext cx="3877250" cy="4165324"/>
          </a:xfrm>
          <a:prstGeom prst="rect">
            <a:avLst/>
          </a:prstGeom>
          <a:noFill/>
          <a:ln>
            <a:noFill/>
          </a:ln>
        </p:spPr>
      </p:pic>
      <p:pic>
        <p:nvPicPr>
          <p:cNvPr id="194" name="Google Shape;194;p26"/>
          <p:cNvPicPr preferRelativeResize="0"/>
          <p:nvPr/>
        </p:nvPicPr>
        <p:blipFill>
          <a:blip r:embed="rId6">
            <a:alphaModFix/>
          </a:blip>
          <a:stretch>
            <a:fillRect/>
          </a:stretch>
        </p:blipFill>
        <p:spPr>
          <a:xfrm>
            <a:off x="3712125" y="3284900"/>
            <a:ext cx="5055399" cy="1592150"/>
          </a:xfrm>
          <a:prstGeom prst="rect">
            <a:avLst/>
          </a:prstGeom>
          <a:noFill/>
          <a:ln>
            <a:noFill/>
          </a:ln>
        </p:spPr>
      </p:pic>
      <p:sp>
        <p:nvSpPr>
          <p:cNvPr id="195" name="Google Shape;195;p26"/>
          <p:cNvSpPr txBox="1"/>
          <p:nvPr/>
        </p:nvSpPr>
        <p:spPr>
          <a:xfrm>
            <a:off x="4129775" y="1752575"/>
            <a:ext cx="4661400" cy="1908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Clr>
                <a:schemeClr val="dk1"/>
              </a:buClr>
              <a:buSzPts val="1100"/>
              <a:buFont typeface="Arial"/>
              <a:buNone/>
            </a:pPr>
            <a:r>
              <a:rPr lang="en">
                <a:solidFill>
                  <a:schemeClr val="lt1"/>
                </a:solidFill>
                <a:latin typeface="Montserrat Medium"/>
                <a:ea typeface="Montserrat Medium"/>
                <a:cs typeface="Montserrat Medium"/>
                <a:sym typeface="Montserrat Medium"/>
              </a:rPr>
              <a:t>Because of top organic rankings and increased visibility, the client got 92 form submissions which equated to 26% growth in website leads. They also received 19 calls directly from the website, a 90% increase compared to before they’re campaign. </a:t>
            </a:r>
            <a:endParaRPr>
              <a:solidFill>
                <a:schemeClr val="lt1"/>
              </a:solidFill>
              <a:latin typeface="Montserrat Medium"/>
              <a:ea typeface="Montserrat Medium"/>
              <a:cs typeface="Montserrat Medium"/>
              <a:sym typeface="Montserrat Medium"/>
            </a:endParaRPr>
          </a:p>
          <a:p>
            <a:pPr indent="0" lvl="0" marL="0" rtl="0" algn="r">
              <a:spcBef>
                <a:spcPts val="0"/>
              </a:spcBef>
              <a:spcAft>
                <a:spcPts val="0"/>
              </a:spcAft>
              <a:buClr>
                <a:schemeClr val="dk1"/>
              </a:buClr>
              <a:buSzPts val="1100"/>
              <a:buFont typeface="Arial"/>
              <a:buNone/>
            </a:pPr>
            <a:r>
              <a:t/>
            </a:r>
            <a:endParaRPr>
              <a:solidFill>
                <a:schemeClr val="lt1"/>
              </a:solidFill>
              <a:latin typeface="Montserrat Medium"/>
              <a:ea typeface="Montserrat Medium"/>
              <a:cs typeface="Montserrat Medium"/>
              <a:sym typeface="Montserrat Medium"/>
            </a:endParaRPr>
          </a:p>
          <a:p>
            <a:pPr indent="0" lvl="0" marL="0" rtl="0" algn="r">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
        <p:nvSpPr>
          <p:cNvPr id="196" name="Google Shape;196;p26"/>
          <p:cNvSpPr txBox="1"/>
          <p:nvPr/>
        </p:nvSpPr>
        <p:spPr>
          <a:xfrm>
            <a:off x="3380125" y="767575"/>
            <a:ext cx="5387400" cy="1108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2000">
                <a:solidFill>
                  <a:srgbClr val="4AC2D5"/>
                </a:solidFill>
                <a:latin typeface="Montserrat ExtraBold"/>
                <a:ea typeface="Montserrat ExtraBold"/>
                <a:cs typeface="Montserrat ExtraBold"/>
                <a:sym typeface="Montserrat ExtraBold"/>
              </a:rPr>
              <a:t>26% INCREASE IN FORM SUBMISSIONS</a:t>
            </a:r>
            <a:endParaRPr sz="2000">
              <a:solidFill>
                <a:srgbClr val="4AC2D5"/>
              </a:solidFill>
              <a:latin typeface="Montserrat ExtraBold"/>
              <a:ea typeface="Montserrat ExtraBold"/>
              <a:cs typeface="Montserrat ExtraBold"/>
              <a:sym typeface="Montserrat ExtraBold"/>
            </a:endParaRPr>
          </a:p>
          <a:p>
            <a:pPr indent="0" lvl="0" marL="0" rtl="0" algn="r">
              <a:spcBef>
                <a:spcPts val="0"/>
              </a:spcBef>
              <a:spcAft>
                <a:spcPts val="0"/>
              </a:spcAft>
              <a:buNone/>
            </a:pPr>
            <a:r>
              <a:rPr lang="en" sz="2000">
                <a:solidFill>
                  <a:srgbClr val="4AC2D5"/>
                </a:solidFill>
                <a:latin typeface="Montserrat ExtraBold"/>
                <a:ea typeface="Montserrat ExtraBold"/>
                <a:cs typeface="Montserrat ExtraBold"/>
                <a:sym typeface="Montserrat ExtraBold"/>
              </a:rPr>
              <a:t>&amp; 90% INCREASE IN CALLS</a:t>
            </a:r>
            <a:endParaRPr sz="2000">
              <a:solidFill>
                <a:srgbClr val="4AC2D5"/>
              </a:solidFill>
              <a:latin typeface="Montserrat ExtraBold"/>
              <a:ea typeface="Montserrat ExtraBold"/>
              <a:cs typeface="Montserrat ExtraBold"/>
              <a:sym typeface="Montserrat ExtraBold"/>
            </a:endParaRPr>
          </a:p>
          <a:p>
            <a:pPr indent="0" lvl="0" marL="0" rtl="0" algn="r">
              <a:spcBef>
                <a:spcPts val="0"/>
              </a:spcBef>
              <a:spcAft>
                <a:spcPts val="0"/>
              </a:spcAft>
              <a:buNone/>
            </a:pPr>
            <a:r>
              <a:rPr lang="en" sz="2000">
                <a:solidFill>
                  <a:srgbClr val="4AC2D5"/>
                </a:solidFill>
                <a:latin typeface="Montserrat ExtraBold"/>
                <a:ea typeface="Montserrat ExtraBold"/>
                <a:cs typeface="Montserrat ExtraBold"/>
                <a:sym typeface="Montserrat ExtraBold"/>
              </a:rPr>
              <a:t>FROM THE WEBSITE</a:t>
            </a:r>
            <a:endParaRPr sz="2000">
              <a:solidFill>
                <a:srgbClr val="4AC2D5"/>
              </a:solidFill>
              <a:latin typeface="Montserrat ExtraBold"/>
              <a:ea typeface="Montserrat ExtraBold"/>
              <a:cs typeface="Montserrat ExtraBold"/>
              <a:sym typeface="Montserrat Extra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7"/>
          <p:cNvPicPr preferRelativeResize="0"/>
          <p:nvPr/>
        </p:nvPicPr>
        <p:blipFill>
          <a:blip r:embed="rId3">
            <a:alphaModFix/>
          </a:blip>
          <a:stretch>
            <a:fillRect/>
          </a:stretch>
        </p:blipFill>
        <p:spPr>
          <a:xfrm>
            <a:off x="252525" y="223725"/>
            <a:ext cx="1209000" cy="668900"/>
          </a:xfrm>
          <a:prstGeom prst="rect">
            <a:avLst/>
          </a:prstGeom>
          <a:noFill/>
          <a:ln>
            <a:noFill/>
          </a:ln>
        </p:spPr>
      </p:pic>
      <p:pic>
        <p:nvPicPr>
          <p:cNvPr id="202" name="Google Shape;202;p27"/>
          <p:cNvPicPr preferRelativeResize="0"/>
          <p:nvPr/>
        </p:nvPicPr>
        <p:blipFill>
          <a:blip r:embed="rId4">
            <a:alphaModFix/>
          </a:blip>
          <a:stretch>
            <a:fillRect/>
          </a:stretch>
        </p:blipFill>
        <p:spPr>
          <a:xfrm>
            <a:off x="0" y="-8"/>
            <a:ext cx="9144000" cy="5143511"/>
          </a:xfrm>
          <a:prstGeom prst="rect">
            <a:avLst/>
          </a:prstGeom>
          <a:noFill/>
          <a:ln>
            <a:noFill/>
          </a:ln>
        </p:spPr>
      </p:pic>
      <p:sp>
        <p:nvSpPr>
          <p:cNvPr id="203" name="Google Shape;203;p27"/>
          <p:cNvSpPr txBox="1"/>
          <p:nvPr/>
        </p:nvSpPr>
        <p:spPr>
          <a:xfrm>
            <a:off x="195825" y="1381450"/>
            <a:ext cx="3809100" cy="253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Our organic framework has proven to be very beneficial for our clients in the past and you can achieve similar results too!</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b="1" lang="en" sz="1800">
                <a:solidFill>
                  <a:srgbClr val="4AC2D5"/>
                </a:solidFill>
                <a:latin typeface="Montserrat"/>
                <a:ea typeface="Montserrat"/>
                <a:cs typeface="Montserrat"/>
                <a:sym typeface="Montserrat"/>
              </a:rPr>
              <a:t>Don’t hesitate to contact us</a:t>
            </a:r>
            <a:r>
              <a:rPr lang="en" sz="1500">
                <a:solidFill>
                  <a:schemeClr val="lt1"/>
                </a:solidFill>
                <a:latin typeface="Montserrat Medium"/>
                <a:ea typeface="Montserrat Medium"/>
                <a:cs typeface="Montserrat Medium"/>
                <a:sym typeface="Montserrat Medium"/>
              </a:rPr>
              <a:t> if you are looking for experienced SEOs and top-notch services.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28"/>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209" name="Google Shape;209;p28"/>
          <p:cNvPicPr preferRelativeResize="0"/>
          <p:nvPr/>
        </p:nvPicPr>
        <p:blipFill>
          <a:blip r:embed="rId4">
            <a:alphaModFix/>
          </a:blip>
          <a:stretch>
            <a:fillRect/>
          </a:stretch>
        </p:blipFill>
        <p:spPr>
          <a:xfrm>
            <a:off x="252525" y="178350"/>
            <a:ext cx="1209000" cy="668900"/>
          </a:xfrm>
          <a:prstGeom prst="rect">
            <a:avLst/>
          </a:prstGeom>
          <a:noFill/>
          <a:ln>
            <a:noFill/>
          </a:ln>
        </p:spPr>
      </p:pic>
      <p:pic>
        <p:nvPicPr>
          <p:cNvPr id="210" name="Google Shape;210;p28"/>
          <p:cNvPicPr preferRelativeResize="0"/>
          <p:nvPr/>
        </p:nvPicPr>
        <p:blipFill>
          <a:blip r:embed="rId5">
            <a:alphaModFix/>
          </a:blip>
          <a:stretch>
            <a:fillRect/>
          </a:stretch>
        </p:blipFill>
        <p:spPr>
          <a:xfrm>
            <a:off x="0" y="1043343"/>
            <a:ext cx="4571999" cy="3353107"/>
          </a:xfrm>
          <a:prstGeom prst="rect">
            <a:avLst/>
          </a:prstGeom>
          <a:noFill/>
          <a:ln>
            <a:noFill/>
          </a:ln>
        </p:spPr>
      </p:pic>
      <p:sp>
        <p:nvSpPr>
          <p:cNvPr id="211" name="Google Shape;211;p28"/>
          <p:cNvSpPr txBox="1"/>
          <p:nvPr/>
        </p:nvSpPr>
        <p:spPr>
          <a:xfrm>
            <a:off x="4992350" y="1211350"/>
            <a:ext cx="3911400" cy="346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If you’re looking for results like these for your business, we recommend combining our monthly local SEO &amp; organic SEO</a:t>
            </a:r>
            <a:r>
              <a:rPr lang="en" sz="1500">
                <a:solidFill>
                  <a:srgbClr val="4AC2D5"/>
                </a:solidFill>
                <a:latin typeface="Montserrat Medium"/>
                <a:ea typeface="Montserrat Medium"/>
                <a:cs typeface="Montserrat Medium"/>
                <a:sym typeface="Montserrat Medium"/>
              </a:rPr>
              <a:t> </a:t>
            </a:r>
            <a:r>
              <a:rPr lang="en" sz="1500">
                <a:solidFill>
                  <a:schemeClr val="lt1"/>
                </a:solidFill>
                <a:latin typeface="Montserrat Medium"/>
                <a:ea typeface="Montserrat Medium"/>
                <a:cs typeface="Montserrat Medium"/>
                <a:sym typeface="Montserrat Medium"/>
              </a:rPr>
              <a:t>campaigns. This </a:t>
            </a:r>
            <a:r>
              <a:rPr b="1" lang="en" sz="1800">
                <a:solidFill>
                  <a:srgbClr val="4AC2D5"/>
                </a:solidFill>
                <a:latin typeface="Montserrat"/>
                <a:ea typeface="Montserrat"/>
                <a:cs typeface="Montserrat"/>
                <a:sym typeface="Montserrat"/>
              </a:rPr>
              <a:t>ONE-TWO PUNCH</a:t>
            </a:r>
            <a:r>
              <a:rPr lang="en" sz="1500">
                <a:solidFill>
                  <a:schemeClr val="lt1"/>
                </a:solidFill>
                <a:latin typeface="Montserrat Medium"/>
                <a:ea typeface="Montserrat Medium"/>
                <a:cs typeface="Montserrat Medium"/>
                <a:sym typeface="Montserrat Medium"/>
              </a:rPr>
              <a:t> will maximize results and deliver stronger results for your business.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Not sure what you need to succeed? We offer </a:t>
            </a:r>
            <a:r>
              <a:rPr lang="en" sz="1500">
                <a:solidFill>
                  <a:srgbClr val="4AC2D5"/>
                </a:solidFill>
                <a:latin typeface="Montserrat Medium"/>
                <a:ea typeface="Montserrat Medium"/>
                <a:cs typeface="Montserrat Medium"/>
                <a:sym typeface="Montserrat Medium"/>
              </a:rPr>
              <a:t>custom campaign recommendations</a:t>
            </a:r>
            <a:r>
              <a:rPr lang="en" sz="1500">
                <a:solidFill>
                  <a:schemeClr val="lt1"/>
                </a:solidFill>
                <a:latin typeface="Montserrat Medium"/>
                <a:ea typeface="Montserrat Medium"/>
                <a:cs typeface="Montserrat Medium"/>
                <a:sym typeface="Montserrat Medium"/>
              </a:rPr>
              <a:t> to manually evaluate your current position!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