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Montserrat SemiBold"/>
      <p:regular r:id="rId27"/>
      <p:bold r:id="rId28"/>
      <p:italic r:id="rId29"/>
      <p:boldItalic r:id="rId30"/>
    </p:embeddedFont>
    <p:embeddedFont>
      <p:font typeface="Montserrat"/>
      <p:regular r:id="rId31"/>
      <p:bold r:id="rId32"/>
      <p:italic r:id="rId33"/>
      <p:boldItalic r:id="rId34"/>
    </p:embeddedFont>
    <p:embeddedFont>
      <p:font typeface="Montserrat Medium"/>
      <p:regular r:id="rId35"/>
      <p:bold r:id="rId36"/>
      <p:italic r:id="rId37"/>
      <p:boldItalic r:id="rId38"/>
    </p:embeddedFont>
    <p:embeddedFont>
      <p:font typeface="Montserrat ExtraBold"/>
      <p:bold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ExtraBold-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SemiBold-bold.fntdata"/><Relationship Id="rId27" Type="http://schemas.openxmlformats.org/officeDocument/2006/relationships/font" Target="fonts/MontserratSemiBol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Semi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regular.fntdata"/><Relationship Id="rId30" Type="http://schemas.openxmlformats.org/officeDocument/2006/relationships/font" Target="fonts/MontserratSemiBold-boldItalic.fntdata"/><Relationship Id="rId11" Type="http://schemas.openxmlformats.org/officeDocument/2006/relationships/slide" Target="slides/slide6.xml"/><Relationship Id="rId33" Type="http://schemas.openxmlformats.org/officeDocument/2006/relationships/font" Target="fonts/Montserrat-italic.fntdata"/><Relationship Id="rId10" Type="http://schemas.openxmlformats.org/officeDocument/2006/relationships/slide" Target="slides/slide5.xml"/><Relationship Id="rId32" Type="http://schemas.openxmlformats.org/officeDocument/2006/relationships/font" Target="fonts/Montserrat-bold.fntdata"/><Relationship Id="rId13" Type="http://schemas.openxmlformats.org/officeDocument/2006/relationships/slide" Target="slides/slide8.xml"/><Relationship Id="rId35" Type="http://schemas.openxmlformats.org/officeDocument/2006/relationships/font" Target="fonts/MontserratMedium-regular.fntdata"/><Relationship Id="rId12" Type="http://schemas.openxmlformats.org/officeDocument/2006/relationships/slide" Target="slides/slide7.xml"/><Relationship Id="rId34" Type="http://schemas.openxmlformats.org/officeDocument/2006/relationships/font" Target="fonts/Montserrat-boldItalic.fntdata"/><Relationship Id="rId15" Type="http://schemas.openxmlformats.org/officeDocument/2006/relationships/slide" Target="slides/slide10.xml"/><Relationship Id="rId37" Type="http://schemas.openxmlformats.org/officeDocument/2006/relationships/font" Target="fonts/MontserratMedium-italic.fntdata"/><Relationship Id="rId14" Type="http://schemas.openxmlformats.org/officeDocument/2006/relationships/slide" Target="slides/slide9.xml"/><Relationship Id="rId36" Type="http://schemas.openxmlformats.org/officeDocument/2006/relationships/font" Target="fonts/MontserratMedium-bold.fntdata"/><Relationship Id="rId17" Type="http://schemas.openxmlformats.org/officeDocument/2006/relationships/slide" Target="slides/slide12.xml"/><Relationship Id="rId39" Type="http://schemas.openxmlformats.org/officeDocument/2006/relationships/font" Target="fonts/MontserratExtraBold-bold.fntdata"/><Relationship Id="rId16" Type="http://schemas.openxmlformats.org/officeDocument/2006/relationships/slide" Target="slides/slide11.xml"/><Relationship Id="rId38" Type="http://schemas.openxmlformats.org/officeDocument/2006/relationships/font" Target="fonts/MontserratMedium-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66d4949f9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66d4949f9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66d4949f9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66d4949f9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66d4949f9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66d4949f9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66d4949f98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66d4949f9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66d4949f98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66d4949f9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66d4949f9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66d4949f9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66d4949f9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66d4949f9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66d4949f98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66d4949f98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66d4949f98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66d4949f98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66d4949f98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66d4949f98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66d4949f98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66d4949f98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66d4949f98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66d4949f98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66d4949f98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66d4949f98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66d4949f98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66d4949f98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66d4949f98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66d4949f98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66d4949f98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66d4949f98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66d4949f98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66d4949f98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66d4949f98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66d4949f98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66d4949f98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66d4949f98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66d4949f98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66d4949f98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2.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2.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2.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jpg"/><Relationship Id="rId4" Type="http://schemas.openxmlformats.org/officeDocument/2006/relationships/image" Target="../media/image2.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jpg"/><Relationship Id="rId4" Type="http://schemas.openxmlformats.org/officeDocument/2006/relationships/image" Target="../media/image2.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4.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1.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8.jpg"/><Relationship Id="rId4" Type="http://schemas.openxmlformats.org/officeDocument/2006/relationships/image" Target="../media/image2.png"/><Relationship Id="rId5"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jpg"/><Relationship Id="rId4" Type="http://schemas.openxmlformats.org/officeDocument/2006/relationships/image" Target="../media/image2.png"/><Relationship Id="rId5"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9.jpg"/><Relationship Id="rId4" Type="http://schemas.openxmlformats.org/officeDocument/2006/relationships/image" Target="../media/image2.png"/><Relationship Id="rId5"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5.jpg"/><Relationship Id="rId4" Type="http://schemas.openxmlformats.org/officeDocument/2006/relationships/image" Target="../media/image2.png"/><Relationship Id="rId5" Type="http://schemas.openxmlformats.org/officeDocument/2006/relationships/image" Target="../media/image19.jpg"/><Relationship Id="rId6"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1.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90" cy="5143500"/>
          </a:xfrm>
          <a:prstGeom prst="rect">
            <a:avLst/>
          </a:prstGeom>
          <a:noFill/>
          <a:ln>
            <a:noFill/>
          </a:ln>
        </p:spPr>
      </p:pic>
      <p:sp>
        <p:nvSpPr>
          <p:cNvPr id="55" name="Google Shape;55;p13"/>
          <p:cNvSpPr txBox="1"/>
          <p:nvPr/>
        </p:nvSpPr>
        <p:spPr>
          <a:xfrm>
            <a:off x="226125" y="1843775"/>
            <a:ext cx="4362900" cy="1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HOW WE INCREASED ORGANIC TRAFFIC BY 63.58% FOR </a:t>
            </a:r>
            <a:r>
              <a:rPr lang="en" sz="2300">
                <a:solidFill>
                  <a:srgbClr val="D3B261"/>
                </a:solidFill>
                <a:latin typeface="Montserrat ExtraBold"/>
                <a:ea typeface="Montserrat ExtraBold"/>
                <a:cs typeface="Montserrat ExtraBold"/>
                <a:sym typeface="Montserrat ExtraBold"/>
              </a:rPr>
              <a:t>A LAW FIRM</a:t>
            </a:r>
            <a:endParaRPr sz="2300">
              <a:solidFill>
                <a:srgbClr val="D3B261"/>
              </a:solidFill>
              <a:latin typeface="Montserrat ExtraBold"/>
              <a:ea typeface="Montserrat ExtraBold"/>
              <a:cs typeface="Montserrat ExtraBold"/>
              <a:sym typeface="Montserrat ExtraBold"/>
            </a:endParaRPr>
          </a:p>
        </p:txBody>
      </p:sp>
      <p:sp>
        <p:nvSpPr>
          <p:cNvPr id="56" name="Google Shape;56;p13"/>
          <p:cNvSpPr txBox="1"/>
          <p:nvPr/>
        </p:nvSpPr>
        <p:spPr>
          <a:xfrm>
            <a:off x="226125" y="1506100"/>
            <a:ext cx="4018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Montserrat SemiBold"/>
                <a:ea typeface="Montserrat SemiBold"/>
                <a:cs typeface="Montserrat SemiBold"/>
                <a:sym typeface="Montserrat SemiBold"/>
              </a:rPr>
              <a:t>Tiered Link Building Case Study</a:t>
            </a:r>
            <a:endParaRPr sz="1800">
              <a:solidFill>
                <a:srgbClr val="FFFFFF"/>
              </a:solidFill>
              <a:latin typeface="Montserrat SemiBold"/>
              <a:ea typeface="Montserrat SemiBold"/>
              <a:cs typeface="Montserrat SemiBold"/>
              <a:sym typeface="Montserrat SemiBold"/>
            </a:endParaRPr>
          </a:p>
        </p:txBody>
      </p:sp>
      <p:pic>
        <p:nvPicPr>
          <p:cNvPr id="57" name="Google Shape;57;p13"/>
          <p:cNvPicPr preferRelativeResize="0"/>
          <p:nvPr/>
        </p:nvPicPr>
        <p:blipFill>
          <a:blip r:embed="rId4">
            <a:alphaModFix/>
          </a:blip>
          <a:stretch>
            <a:fillRect/>
          </a:stretch>
        </p:blipFill>
        <p:spPr>
          <a:xfrm>
            <a:off x="226125" y="235250"/>
            <a:ext cx="1216400" cy="691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3" name="Google Shape;63;p14"/>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64" name="Google Shape;64;p14"/>
          <p:cNvSpPr txBox="1"/>
          <p:nvPr/>
        </p:nvSpPr>
        <p:spPr>
          <a:xfrm>
            <a:off x="1430975" y="1141625"/>
            <a:ext cx="38763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One of the best ways to </a:t>
            </a:r>
            <a:r>
              <a:rPr b="1" lang="en" sz="1900">
                <a:solidFill>
                  <a:srgbClr val="EFC65F"/>
                </a:solidFill>
                <a:latin typeface="Montserrat"/>
                <a:ea typeface="Montserrat"/>
                <a:cs typeface="Montserrat"/>
                <a:sym typeface="Montserrat"/>
              </a:rPr>
              <a:t>INCREASE RANKINGS AND AUTHORITY</a:t>
            </a:r>
            <a:r>
              <a:rPr lang="en" sz="1500">
                <a:solidFill>
                  <a:srgbClr val="FFFFFF"/>
                </a:solidFill>
                <a:latin typeface="Montserrat Medium"/>
                <a:ea typeface="Montserrat Medium"/>
                <a:cs typeface="Montserrat Medium"/>
                <a:sym typeface="Montserrat Medium"/>
              </a:rPr>
              <a:t> of websites is link building.</a:t>
            </a:r>
            <a:endParaRPr sz="19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Establishing authority through backlinks significantly impacts the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overall SEO and performance.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Backlinks give websites the </a:t>
            </a:r>
            <a:r>
              <a:rPr b="1" lang="en" sz="1900">
                <a:solidFill>
                  <a:srgbClr val="EFC65F"/>
                </a:solidFill>
                <a:latin typeface="Montserrat"/>
                <a:ea typeface="Montserrat"/>
                <a:cs typeface="Montserrat"/>
                <a:sym typeface="Montserrat"/>
              </a:rPr>
              <a:t>BOOST </a:t>
            </a:r>
            <a:r>
              <a:rPr lang="en" sz="1500">
                <a:solidFill>
                  <a:srgbClr val="FFFFFF"/>
                </a:solidFill>
                <a:latin typeface="Montserrat Medium"/>
                <a:ea typeface="Montserrat Medium"/>
                <a:cs typeface="Montserrat Medium"/>
                <a:sym typeface="Montserrat Medium"/>
              </a:rPr>
              <a:t>they need to rank higher and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increase organic website traffic </a:t>
            </a:r>
            <a:r>
              <a:rPr lang="en" sz="1500">
                <a:solidFill>
                  <a:schemeClr val="lt1"/>
                </a:solidFill>
                <a:latin typeface="Montserrat Medium"/>
                <a:ea typeface="Montserrat Medium"/>
                <a:cs typeface="Montserrat Medium"/>
                <a:sym typeface="Montserrat Medium"/>
              </a:rPr>
              <a:t>w</a:t>
            </a:r>
            <a:r>
              <a:rPr lang="en" sz="1500">
                <a:solidFill>
                  <a:schemeClr val="lt1"/>
                </a:solidFill>
                <a:latin typeface="Montserrat Medium"/>
                <a:ea typeface="Montserrat Medium"/>
                <a:cs typeface="Montserrat Medium"/>
                <a:sym typeface="Montserrat Medium"/>
              </a:rPr>
              <a:t>hen correctly paired with other SEO elements</a:t>
            </a:r>
            <a:r>
              <a:rPr lang="en" sz="1500">
                <a:solidFill>
                  <a:srgbClr val="FFFFFF"/>
                </a:solidFill>
                <a:latin typeface="Montserrat Medium"/>
                <a:ea typeface="Montserrat Medium"/>
                <a:cs typeface="Montserrat Medium"/>
                <a:sym typeface="Montserrat Medium"/>
              </a:rPr>
              <a:t>.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i="1" lang="en" sz="1500">
                <a:solidFill>
                  <a:srgbClr val="FFFFFF"/>
                </a:solidFill>
                <a:latin typeface="Montserrat Medium"/>
                <a:ea typeface="Montserrat Medium"/>
                <a:cs typeface="Montserrat Medium"/>
                <a:sym typeface="Montserrat Medium"/>
              </a:rPr>
              <a:t>It is never this simple, however.</a:t>
            </a:r>
            <a:endParaRPr i="1"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70" name="Google Shape;70;p15"/>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71" name="Google Shape;71;p15"/>
          <p:cNvSpPr txBox="1"/>
          <p:nvPr/>
        </p:nvSpPr>
        <p:spPr>
          <a:xfrm>
            <a:off x="226125" y="2303900"/>
            <a:ext cx="48621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but rather a complex combination of actions.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500">
                <a:solidFill>
                  <a:srgbClr val="FFFFFF"/>
                </a:solidFill>
                <a:latin typeface="Montserrat Medium"/>
                <a:ea typeface="Montserrat Medium"/>
                <a:cs typeface="Montserrat Medium"/>
                <a:sym typeface="Montserrat Medium"/>
              </a:rPr>
              <a:t>It’s about </a:t>
            </a:r>
            <a:r>
              <a:rPr i="1" lang="en" sz="1500">
                <a:solidFill>
                  <a:srgbClr val="FFFFFF"/>
                </a:solidFill>
                <a:latin typeface="Montserrat Medium"/>
                <a:ea typeface="Montserrat Medium"/>
                <a:cs typeface="Montserrat Medium"/>
                <a:sym typeface="Montserrat Medium"/>
              </a:rPr>
              <a:t>doing it all</a:t>
            </a:r>
            <a:r>
              <a:rPr lang="en" sz="1500">
                <a:solidFill>
                  <a:srgbClr val="FFFFFF"/>
                </a:solidFill>
                <a:latin typeface="Montserrat Medium"/>
                <a:ea typeface="Montserrat Medium"/>
                <a:cs typeface="Montserrat Medium"/>
                <a:sym typeface="Montserrat Medium"/>
              </a:rPr>
              <a:t>: technical optimization, competitor analysis, keyword research, content, and backlinks. Finding the right combination of SEO actions is what gets the website ranking. And missing one of those elements could be holding back the rankings. This case study demonstrates just that…</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p:txBody>
      </p:sp>
      <p:sp>
        <p:nvSpPr>
          <p:cNvPr id="72" name="Google Shape;72;p15"/>
          <p:cNvSpPr txBox="1"/>
          <p:nvPr/>
        </p:nvSpPr>
        <p:spPr>
          <a:xfrm>
            <a:off x="226125" y="1526550"/>
            <a:ext cx="43629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SEO IS NOT ABOUT</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rPr lang="en" sz="2300">
                <a:solidFill>
                  <a:srgbClr val="D3B261"/>
                </a:solidFill>
                <a:latin typeface="Montserrat ExtraBold"/>
                <a:ea typeface="Montserrat ExtraBold"/>
                <a:cs typeface="Montserrat ExtraBold"/>
                <a:sym typeface="Montserrat ExtraBold"/>
              </a:rPr>
              <a:t>INDIVIDUAL TASKS,</a:t>
            </a:r>
            <a:endParaRPr sz="2300">
              <a:solidFill>
                <a:srgbClr val="D3B261"/>
              </a:solidFill>
              <a:latin typeface="Montserrat ExtraBold"/>
              <a:ea typeface="Montserrat ExtraBold"/>
              <a:cs typeface="Montserrat ExtraBold"/>
              <a:sym typeface="Montserrat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8" name="Google Shape;78;p16"/>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79" name="Google Shape;79;p16"/>
          <p:cNvSpPr txBox="1"/>
          <p:nvPr/>
        </p:nvSpPr>
        <p:spPr>
          <a:xfrm>
            <a:off x="4043400" y="2263675"/>
            <a:ext cx="4862100" cy="2955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If you’re looking to increase</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website visits and online presence,</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continue reading about how a</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law firm used our </a:t>
            </a:r>
            <a:r>
              <a:rPr b="1" lang="en" sz="1500">
                <a:solidFill>
                  <a:srgbClr val="D3B261"/>
                </a:solidFill>
                <a:latin typeface="Montserrat"/>
                <a:ea typeface="Montserrat"/>
                <a:cs typeface="Montserrat"/>
                <a:sym typeface="Montserrat"/>
              </a:rPr>
              <a:t>Link Building</a:t>
            </a:r>
            <a:r>
              <a:rPr lang="en" sz="1500">
                <a:solidFill>
                  <a:srgbClr val="FFFFFF"/>
                </a:solidFill>
                <a:latin typeface="Montserrat Medium"/>
                <a:ea typeface="Montserrat Medium"/>
                <a:cs typeface="Montserrat Medium"/>
                <a:sym typeface="Montserrat Medium"/>
              </a:rPr>
              <a:t> campaign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with 10 hours of </a:t>
            </a:r>
            <a:r>
              <a:rPr b="1" lang="en" sz="1500">
                <a:solidFill>
                  <a:srgbClr val="D3B261"/>
                </a:solidFill>
                <a:latin typeface="Montserrat"/>
                <a:ea typeface="Montserrat"/>
                <a:cs typeface="Montserrat"/>
                <a:sym typeface="Montserrat"/>
              </a:rPr>
              <a:t>Custom Signals </a:t>
            </a:r>
            <a:r>
              <a:rPr lang="en" sz="1500">
                <a:solidFill>
                  <a:srgbClr val="FFFFFF"/>
                </a:solidFill>
                <a:latin typeface="Montserrat Medium"/>
                <a:ea typeface="Montserrat Medium"/>
                <a:cs typeface="Montserrat Medium"/>
                <a:sym typeface="Montserrat Medium"/>
              </a:rPr>
              <a:t>and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achieved strong results, greatly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increasing organic traffic and new users.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This case study shows how you can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leverage our services to gain</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rPr lang="en" sz="1500">
                <a:solidFill>
                  <a:srgbClr val="FFFFFF"/>
                </a:solidFill>
                <a:latin typeface="Montserrat Medium"/>
                <a:ea typeface="Montserrat Medium"/>
                <a:cs typeface="Montserrat Medium"/>
                <a:sym typeface="Montserrat Medium"/>
              </a:rPr>
              <a:t>more business for your company.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a:p>
            <a:pPr indent="0" lvl="0" marL="0" rtl="0" algn="r">
              <a:spcBef>
                <a:spcPts val="0"/>
              </a:spcBef>
              <a:spcAft>
                <a:spcPts val="0"/>
              </a:spcAft>
              <a:buNone/>
            </a:pPr>
            <a:r>
              <a:t/>
            </a:r>
            <a:endParaRPr sz="15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85" name="Google Shape;85;p17"/>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86" name="Google Shape;86;p17"/>
          <p:cNvSpPr txBox="1"/>
          <p:nvPr/>
        </p:nvSpPr>
        <p:spPr>
          <a:xfrm>
            <a:off x="4401425" y="588025"/>
            <a:ext cx="48255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rgbClr val="D3B261"/>
                </a:solidFill>
                <a:latin typeface="Montserrat ExtraBold"/>
                <a:ea typeface="Montserrat ExtraBold"/>
                <a:cs typeface="Montserrat ExtraBold"/>
                <a:sym typeface="Montserrat ExtraBold"/>
              </a:rPr>
              <a:t>RESULTS FROM OUR </a:t>
            </a:r>
            <a:r>
              <a:rPr lang="en" sz="2300">
                <a:solidFill>
                  <a:srgbClr val="D3B261"/>
                </a:solidFill>
                <a:latin typeface="Montserrat ExtraBold"/>
                <a:ea typeface="Montserrat ExtraBold"/>
                <a:cs typeface="Montserrat ExtraBold"/>
                <a:sym typeface="Montserrat ExtraBold"/>
              </a:rPr>
              <a:t>LINK BUILDING CAMPAIGN</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t/>
            </a:r>
            <a:endParaRPr sz="22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200">
              <a:solidFill>
                <a:srgbClr val="D3B261"/>
              </a:solidFill>
              <a:latin typeface="Montserrat ExtraBold"/>
              <a:ea typeface="Montserrat ExtraBold"/>
              <a:cs typeface="Montserrat ExtraBold"/>
              <a:sym typeface="Montserrat ExtraBold"/>
            </a:endParaRPr>
          </a:p>
        </p:txBody>
      </p:sp>
      <p:sp>
        <p:nvSpPr>
          <p:cNvPr id="87" name="Google Shape;87;p17"/>
          <p:cNvSpPr txBox="1"/>
          <p:nvPr/>
        </p:nvSpPr>
        <p:spPr>
          <a:xfrm>
            <a:off x="4661125" y="1488363"/>
            <a:ext cx="41010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Ranked </a:t>
            </a:r>
            <a:r>
              <a:rPr b="1" lang="en" sz="1500">
                <a:solidFill>
                  <a:srgbClr val="D3B261"/>
                </a:solidFill>
                <a:latin typeface="Montserrat"/>
                <a:ea typeface="Montserrat"/>
                <a:cs typeface="Montserrat"/>
                <a:sym typeface="Montserrat"/>
              </a:rPr>
              <a:t>28 </a:t>
            </a:r>
            <a:r>
              <a:rPr lang="en" sz="1200">
                <a:solidFill>
                  <a:srgbClr val="FFFFFF"/>
                </a:solidFill>
                <a:latin typeface="Montserrat Medium"/>
                <a:ea typeface="Montserrat Medium"/>
                <a:cs typeface="Montserrat Medium"/>
                <a:sym typeface="Montserrat Medium"/>
              </a:rPr>
              <a:t>keywords from positions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6-18 to top 5 (some even in top 3 positions)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63.58%</a:t>
            </a:r>
            <a:r>
              <a:rPr lang="en" sz="1200">
                <a:solidFill>
                  <a:srgbClr val="FFFFFF"/>
                </a:solidFill>
                <a:latin typeface="Montserrat Medium"/>
                <a:ea typeface="Montserrat Medium"/>
                <a:cs typeface="Montserrat Medium"/>
                <a:sym typeface="Montserrat Medium"/>
              </a:rPr>
              <a:t> increase in organic traffic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in the first 3 months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15.77%</a:t>
            </a:r>
            <a:r>
              <a:rPr lang="en" sz="1200">
                <a:solidFill>
                  <a:srgbClr val="FFFFFF"/>
                </a:solidFill>
                <a:latin typeface="Montserrat Medium"/>
                <a:ea typeface="Montserrat Medium"/>
                <a:cs typeface="Montserrat Medium"/>
                <a:sym typeface="Montserrat Medium"/>
              </a:rPr>
              <a:t> increase in monthly new organic users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77.45%</a:t>
            </a:r>
            <a:r>
              <a:rPr lang="en" sz="1200">
                <a:solidFill>
                  <a:srgbClr val="FFFFFF"/>
                </a:solidFill>
                <a:latin typeface="Montserrat Medium"/>
                <a:ea typeface="Montserrat Medium"/>
                <a:cs typeface="Montserrat Medium"/>
                <a:sym typeface="Montserrat Medium"/>
              </a:rPr>
              <a:t> increase in quarterly new organic users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500">
                <a:solidFill>
                  <a:srgbClr val="D3B261"/>
                </a:solidFill>
                <a:latin typeface="Montserrat"/>
                <a:ea typeface="Montserrat"/>
                <a:cs typeface="Montserrat"/>
                <a:sym typeface="Montserrat"/>
              </a:rPr>
              <a:t>1820 </a:t>
            </a:r>
            <a:r>
              <a:rPr lang="en" sz="1200">
                <a:solidFill>
                  <a:srgbClr val="FFFFFF"/>
                </a:solidFill>
                <a:latin typeface="Montserrat Medium"/>
                <a:ea typeface="Montserrat Medium"/>
                <a:cs typeface="Montserrat Medium"/>
                <a:sym typeface="Montserrat Medium"/>
              </a:rPr>
              <a:t>more clicks than the previous 3 months</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Additional 2,305 incoming </a:t>
            </a:r>
            <a:r>
              <a:rPr lang="en" sz="1200">
                <a:solidFill>
                  <a:srgbClr val="FFFFFF"/>
                </a:solidFill>
                <a:latin typeface="Montserrat Medium"/>
                <a:ea typeface="Montserrat Medium"/>
                <a:cs typeface="Montserrat Medium"/>
                <a:sym typeface="Montserrat Medium"/>
              </a:rPr>
              <a:t>u</a:t>
            </a:r>
            <a:r>
              <a:rPr lang="en" sz="1200">
                <a:solidFill>
                  <a:srgbClr val="FFFFFF"/>
                </a:solidFill>
                <a:latin typeface="Montserrat Medium"/>
                <a:ea typeface="Montserrat Medium"/>
                <a:cs typeface="Montserrat Medium"/>
                <a:sym typeface="Montserrat Medium"/>
              </a:rPr>
              <a:t>sers/leads </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200">
                <a:solidFill>
                  <a:srgbClr val="FFFFFF"/>
                </a:solidFill>
                <a:latin typeface="Montserrat Medium"/>
                <a:ea typeface="Montserrat Medium"/>
                <a:cs typeface="Montserrat Medium"/>
                <a:sym typeface="Montserrat Medium"/>
              </a:rPr>
              <a:t>(</a:t>
            </a:r>
            <a:r>
              <a:rPr b="1" lang="en" sz="1500">
                <a:solidFill>
                  <a:srgbClr val="D3B261"/>
                </a:solidFill>
                <a:latin typeface="Montserrat"/>
                <a:ea typeface="Montserrat"/>
                <a:cs typeface="Montserrat"/>
                <a:sym typeface="Montserrat"/>
              </a:rPr>
              <a:t>62.76%</a:t>
            </a:r>
            <a:r>
              <a:rPr lang="en" sz="1200">
                <a:solidFill>
                  <a:srgbClr val="FFFFFF"/>
                </a:solidFill>
                <a:latin typeface="Montserrat Medium"/>
                <a:ea typeface="Montserrat Medium"/>
                <a:cs typeface="Montserrat Medium"/>
                <a:sym typeface="Montserrat Medium"/>
              </a:rPr>
              <a:t> increase)</a:t>
            </a:r>
            <a:endParaRPr sz="12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200">
              <a:solidFill>
                <a:srgbClr val="FFFFFF"/>
              </a:solidFill>
              <a:latin typeface="Montserrat Medium"/>
              <a:ea typeface="Montserrat Medium"/>
              <a:cs typeface="Montserrat Medium"/>
              <a:sym typeface="Montserrat Medium"/>
            </a:endParaRPr>
          </a:p>
        </p:txBody>
      </p:sp>
      <p:pic>
        <p:nvPicPr>
          <p:cNvPr id="88" name="Google Shape;88;p17"/>
          <p:cNvPicPr preferRelativeResize="0"/>
          <p:nvPr/>
        </p:nvPicPr>
        <p:blipFill>
          <a:blip r:embed="rId5">
            <a:alphaModFix/>
          </a:blip>
          <a:stretch>
            <a:fillRect/>
          </a:stretch>
        </p:blipFill>
        <p:spPr>
          <a:xfrm>
            <a:off x="4482868" y="1613468"/>
            <a:ext cx="178275" cy="178300"/>
          </a:xfrm>
          <a:prstGeom prst="rect">
            <a:avLst/>
          </a:prstGeom>
          <a:noFill/>
          <a:ln>
            <a:noFill/>
          </a:ln>
        </p:spPr>
      </p:pic>
      <p:pic>
        <p:nvPicPr>
          <p:cNvPr id="89" name="Google Shape;89;p17"/>
          <p:cNvPicPr preferRelativeResize="0"/>
          <p:nvPr/>
        </p:nvPicPr>
        <p:blipFill>
          <a:blip r:embed="rId5">
            <a:alphaModFix/>
          </a:blip>
          <a:stretch>
            <a:fillRect/>
          </a:stretch>
        </p:blipFill>
        <p:spPr>
          <a:xfrm>
            <a:off x="4482856" y="2196868"/>
            <a:ext cx="178275" cy="178300"/>
          </a:xfrm>
          <a:prstGeom prst="rect">
            <a:avLst/>
          </a:prstGeom>
          <a:noFill/>
          <a:ln>
            <a:noFill/>
          </a:ln>
        </p:spPr>
      </p:pic>
      <p:pic>
        <p:nvPicPr>
          <p:cNvPr id="90" name="Google Shape;90;p17"/>
          <p:cNvPicPr preferRelativeResize="0"/>
          <p:nvPr/>
        </p:nvPicPr>
        <p:blipFill>
          <a:blip r:embed="rId5">
            <a:alphaModFix/>
          </a:blip>
          <a:stretch>
            <a:fillRect/>
          </a:stretch>
        </p:blipFill>
        <p:spPr>
          <a:xfrm>
            <a:off x="4497631" y="2798368"/>
            <a:ext cx="178275" cy="178300"/>
          </a:xfrm>
          <a:prstGeom prst="rect">
            <a:avLst/>
          </a:prstGeom>
          <a:noFill/>
          <a:ln>
            <a:noFill/>
          </a:ln>
        </p:spPr>
      </p:pic>
      <p:pic>
        <p:nvPicPr>
          <p:cNvPr id="91" name="Google Shape;91;p17"/>
          <p:cNvPicPr preferRelativeResize="0"/>
          <p:nvPr/>
        </p:nvPicPr>
        <p:blipFill>
          <a:blip r:embed="rId5">
            <a:alphaModFix/>
          </a:blip>
          <a:stretch>
            <a:fillRect/>
          </a:stretch>
        </p:blipFill>
        <p:spPr>
          <a:xfrm>
            <a:off x="4497631" y="3197368"/>
            <a:ext cx="178275" cy="178300"/>
          </a:xfrm>
          <a:prstGeom prst="rect">
            <a:avLst/>
          </a:prstGeom>
          <a:noFill/>
          <a:ln>
            <a:noFill/>
          </a:ln>
        </p:spPr>
      </p:pic>
      <p:pic>
        <p:nvPicPr>
          <p:cNvPr id="92" name="Google Shape;92;p17"/>
          <p:cNvPicPr preferRelativeResize="0"/>
          <p:nvPr/>
        </p:nvPicPr>
        <p:blipFill>
          <a:blip r:embed="rId5">
            <a:alphaModFix/>
          </a:blip>
          <a:stretch>
            <a:fillRect/>
          </a:stretch>
        </p:blipFill>
        <p:spPr>
          <a:xfrm>
            <a:off x="4482856" y="3617118"/>
            <a:ext cx="178275" cy="178300"/>
          </a:xfrm>
          <a:prstGeom prst="rect">
            <a:avLst/>
          </a:prstGeom>
          <a:noFill/>
          <a:ln>
            <a:noFill/>
          </a:ln>
        </p:spPr>
      </p:pic>
      <p:pic>
        <p:nvPicPr>
          <p:cNvPr id="93" name="Google Shape;93;p17"/>
          <p:cNvPicPr preferRelativeResize="0"/>
          <p:nvPr/>
        </p:nvPicPr>
        <p:blipFill>
          <a:blip r:embed="rId5">
            <a:alphaModFix/>
          </a:blip>
          <a:stretch>
            <a:fillRect/>
          </a:stretch>
        </p:blipFill>
        <p:spPr>
          <a:xfrm>
            <a:off x="4482881" y="4006443"/>
            <a:ext cx="178275" cy="178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99" name="Google Shape;99;p18"/>
          <p:cNvPicPr preferRelativeResize="0"/>
          <p:nvPr/>
        </p:nvPicPr>
        <p:blipFill>
          <a:blip r:embed="rId4">
            <a:alphaModFix/>
          </a:blip>
          <a:stretch>
            <a:fillRect/>
          </a:stretch>
        </p:blipFill>
        <p:spPr>
          <a:xfrm>
            <a:off x="214575" y="189125"/>
            <a:ext cx="1216400" cy="691950"/>
          </a:xfrm>
          <a:prstGeom prst="rect">
            <a:avLst/>
          </a:prstGeom>
          <a:noFill/>
          <a:ln>
            <a:noFill/>
          </a:ln>
        </p:spPr>
      </p:pic>
      <p:sp>
        <p:nvSpPr>
          <p:cNvPr id="100" name="Google Shape;100;p18"/>
          <p:cNvSpPr txBox="1"/>
          <p:nvPr/>
        </p:nvSpPr>
        <p:spPr>
          <a:xfrm>
            <a:off x="341050" y="1167813"/>
            <a:ext cx="4596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D3B261"/>
                </a:solidFill>
                <a:latin typeface="Montserrat ExtraBold"/>
                <a:ea typeface="Montserrat ExtraBold"/>
                <a:cs typeface="Montserrat ExtraBold"/>
                <a:sym typeface="Montserrat ExtraBold"/>
              </a:rPr>
              <a:t>INITIAL DATA</a:t>
            </a:r>
            <a:endParaRPr sz="2400">
              <a:solidFill>
                <a:srgbClr val="D3B261"/>
              </a:solidFill>
              <a:latin typeface="Montserrat ExtraBold"/>
              <a:ea typeface="Montserrat ExtraBold"/>
              <a:cs typeface="Montserrat ExtraBold"/>
              <a:sym typeface="Montserrat ExtraBold"/>
            </a:endParaRPr>
          </a:p>
        </p:txBody>
      </p:sp>
      <p:sp>
        <p:nvSpPr>
          <p:cNvPr id="101" name="Google Shape;101;p18"/>
          <p:cNvSpPr txBox="1"/>
          <p:nvPr/>
        </p:nvSpPr>
        <p:spPr>
          <a:xfrm>
            <a:off x="341050" y="1623000"/>
            <a:ext cx="37608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The website already had established rankings; however their 3 target pages had keywords hovering around position 6-18. These are not bad positions, but pushing these keywords to top 3 – top 5 would potentially bring the business </a:t>
            </a:r>
            <a:r>
              <a:rPr b="1" lang="en" sz="1700">
                <a:solidFill>
                  <a:srgbClr val="EFC65F"/>
                </a:solidFill>
                <a:latin typeface="Montserrat"/>
                <a:ea typeface="Montserrat"/>
                <a:cs typeface="Montserrat"/>
                <a:sym typeface="Montserrat"/>
              </a:rPr>
              <a:t>MANY MORE LEADS</a:t>
            </a:r>
            <a:r>
              <a:rPr lang="en">
                <a:solidFill>
                  <a:srgbClr val="FFFFFF"/>
                </a:solidFill>
                <a:latin typeface="Montserrat Medium"/>
                <a:ea typeface="Montserrat Medium"/>
                <a:cs typeface="Montserrat Medium"/>
                <a:sym typeface="Montserrat Medium"/>
              </a:rPr>
              <a:t>.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Most clicks occur in the top 5 positions.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If your business isn’t ranking in these spots, </a:t>
            </a:r>
            <a:r>
              <a:rPr b="1" lang="en" sz="1700">
                <a:solidFill>
                  <a:srgbClr val="EFC65F"/>
                </a:solidFill>
                <a:latin typeface="Montserrat"/>
                <a:ea typeface="Montserrat"/>
                <a:cs typeface="Montserrat"/>
                <a:sym typeface="Montserrat"/>
              </a:rPr>
              <a:t>YOU’RE MISSING OUT</a:t>
            </a:r>
            <a:r>
              <a:rPr lang="en">
                <a:solidFill>
                  <a:srgbClr val="FFFFFF"/>
                </a:solidFill>
                <a:latin typeface="Montserrat Medium"/>
                <a:ea typeface="Montserrat Medium"/>
                <a:cs typeface="Montserrat Medium"/>
                <a:sym typeface="Montserrat Medium"/>
              </a:rPr>
              <a:t> on a huge portion of potential traffic, clicks, and revenue.  </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9"/>
          <p:cNvPicPr preferRelativeResize="0"/>
          <p:nvPr/>
        </p:nvPicPr>
        <p:blipFill>
          <a:blip r:embed="rId3">
            <a:alphaModFix/>
          </a:blip>
          <a:stretch>
            <a:fillRect/>
          </a:stretch>
        </p:blipFill>
        <p:spPr>
          <a:xfrm>
            <a:off x="0" y="0"/>
            <a:ext cx="9144000" cy="5143505"/>
          </a:xfrm>
          <a:prstGeom prst="rect">
            <a:avLst/>
          </a:prstGeom>
          <a:noFill/>
          <a:ln>
            <a:noFill/>
          </a:ln>
        </p:spPr>
      </p:pic>
      <p:sp>
        <p:nvSpPr>
          <p:cNvPr id="107" name="Google Shape;107;p19"/>
          <p:cNvSpPr txBox="1"/>
          <p:nvPr/>
        </p:nvSpPr>
        <p:spPr>
          <a:xfrm>
            <a:off x="290375" y="1039850"/>
            <a:ext cx="6965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D3B261"/>
                </a:solidFill>
                <a:latin typeface="Montserrat"/>
                <a:ea typeface="Montserrat"/>
                <a:cs typeface="Montserrat"/>
                <a:sym typeface="Montserrat"/>
              </a:rPr>
              <a:t>KEY FINDINGS FROM </a:t>
            </a:r>
            <a:r>
              <a:rPr b="1" lang="en" sz="1900">
                <a:solidFill>
                  <a:schemeClr val="lt1"/>
                </a:solidFill>
                <a:latin typeface="Montserrat"/>
                <a:ea typeface="Montserrat"/>
                <a:cs typeface="Montserrat"/>
                <a:sym typeface="Montserrat"/>
              </a:rPr>
              <a:t>ANALYZING 4 MILLION+ SITES</a:t>
            </a:r>
            <a:r>
              <a:rPr b="1" lang="en" sz="1900">
                <a:solidFill>
                  <a:srgbClr val="D3B261"/>
                </a:solidFill>
                <a:latin typeface="Montserrat"/>
                <a:ea typeface="Montserrat"/>
                <a:cs typeface="Montserrat"/>
                <a:sym typeface="Montserrat"/>
              </a:rPr>
              <a:t>:</a:t>
            </a:r>
            <a:endParaRPr b="1" sz="1900">
              <a:solidFill>
                <a:srgbClr val="D3B261"/>
              </a:solidFill>
              <a:latin typeface="Montserrat"/>
              <a:ea typeface="Montserrat"/>
              <a:cs typeface="Montserrat"/>
              <a:sym typeface="Montserrat"/>
            </a:endParaRPr>
          </a:p>
        </p:txBody>
      </p:sp>
      <p:pic>
        <p:nvPicPr>
          <p:cNvPr id="108" name="Google Shape;108;p19"/>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09" name="Google Shape;109;p19"/>
          <p:cNvSpPr txBox="1"/>
          <p:nvPr/>
        </p:nvSpPr>
        <p:spPr>
          <a:xfrm>
            <a:off x="613200" y="1501550"/>
            <a:ext cx="5262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#1 result in Google’s organic search results has </a:t>
            </a:r>
            <a:endParaRPr sz="1300">
              <a:solidFill>
                <a:srgbClr val="FFFFFF"/>
              </a:solidFill>
              <a:latin typeface="Montserrat Medium"/>
              <a:ea typeface="Montserrat Medium"/>
              <a:cs typeface="Montserrat Medium"/>
              <a:sym typeface="Montserrat Medium"/>
            </a:endParaRPr>
          </a:p>
        </p:txBody>
      </p:sp>
      <p:sp>
        <p:nvSpPr>
          <p:cNvPr id="110" name="Google Shape;110;p19"/>
          <p:cNvSpPr txBox="1"/>
          <p:nvPr/>
        </p:nvSpPr>
        <p:spPr>
          <a:xfrm>
            <a:off x="613200" y="1717025"/>
            <a:ext cx="48999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D3B261"/>
                </a:solidFill>
                <a:latin typeface="Montserrat"/>
                <a:ea typeface="Montserrat"/>
                <a:cs typeface="Montserrat"/>
                <a:sym typeface="Montserrat"/>
              </a:rPr>
              <a:t>AN AVERAGE CTR OF 31.7%</a:t>
            </a:r>
            <a:endParaRPr b="1" sz="2300">
              <a:solidFill>
                <a:srgbClr val="D3B261"/>
              </a:solidFill>
              <a:latin typeface="Montserrat"/>
              <a:ea typeface="Montserrat"/>
              <a:cs typeface="Montserrat"/>
              <a:sym typeface="Montserrat"/>
            </a:endParaRPr>
          </a:p>
        </p:txBody>
      </p:sp>
      <p:sp>
        <p:nvSpPr>
          <p:cNvPr id="111" name="Google Shape;111;p19"/>
          <p:cNvSpPr txBox="1"/>
          <p:nvPr/>
        </p:nvSpPr>
        <p:spPr>
          <a:xfrm>
            <a:off x="613200" y="2301225"/>
            <a:ext cx="52629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#1 SERP result is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sp>
        <p:nvSpPr>
          <p:cNvPr id="112" name="Google Shape;112;p19"/>
          <p:cNvSpPr txBox="1"/>
          <p:nvPr/>
        </p:nvSpPr>
        <p:spPr>
          <a:xfrm>
            <a:off x="613200" y="2516700"/>
            <a:ext cx="48999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D3B261"/>
                </a:solidFill>
                <a:latin typeface="Montserrat"/>
                <a:ea typeface="Montserrat"/>
                <a:cs typeface="Montserrat"/>
                <a:sym typeface="Montserrat"/>
              </a:rPr>
              <a:t>10X MORE LIKELY</a:t>
            </a:r>
            <a:endParaRPr b="1" sz="2300">
              <a:solidFill>
                <a:srgbClr val="D3B261"/>
              </a:solidFill>
              <a:latin typeface="Montserrat"/>
              <a:ea typeface="Montserrat"/>
              <a:cs typeface="Montserrat"/>
              <a:sym typeface="Montserrat"/>
            </a:endParaRPr>
          </a:p>
        </p:txBody>
      </p:sp>
      <p:sp>
        <p:nvSpPr>
          <p:cNvPr id="113" name="Google Shape;113;p19"/>
          <p:cNvSpPr txBox="1"/>
          <p:nvPr/>
        </p:nvSpPr>
        <p:spPr>
          <a:xfrm>
            <a:off x="613200" y="2856175"/>
            <a:ext cx="5262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 to receive a click compared a page in #10 spot</a:t>
            </a:r>
            <a:endParaRPr sz="1300">
              <a:solidFill>
                <a:srgbClr val="FFFFFF"/>
              </a:solidFill>
              <a:latin typeface="Montserrat Medium"/>
              <a:ea typeface="Montserrat Medium"/>
              <a:cs typeface="Montserrat Medium"/>
              <a:sym typeface="Montserrat Medium"/>
            </a:endParaRPr>
          </a:p>
        </p:txBody>
      </p:sp>
      <p:sp>
        <p:nvSpPr>
          <p:cNvPr id="114" name="Google Shape;114;p19"/>
          <p:cNvSpPr txBox="1"/>
          <p:nvPr/>
        </p:nvSpPr>
        <p:spPr>
          <a:xfrm>
            <a:off x="613200" y="3331825"/>
            <a:ext cx="59205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D3B261"/>
                </a:solidFill>
                <a:latin typeface="Montserrat"/>
                <a:ea typeface="Montserrat"/>
                <a:cs typeface="Montserrat"/>
                <a:sym typeface="Montserrat"/>
              </a:rPr>
              <a:t>ORGANIC CTR FOR POSITIONS 7-10 </a:t>
            </a:r>
            <a:endParaRPr b="1" sz="2300">
              <a:solidFill>
                <a:srgbClr val="D3B261"/>
              </a:solidFill>
              <a:latin typeface="Montserrat"/>
              <a:ea typeface="Montserrat"/>
              <a:cs typeface="Montserrat"/>
              <a:sym typeface="Montserrat"/>
            </a:endParaRPr>
          </a:p>
          <a:p>
            <a:pPr indent="0" lvl="0" marL="0" rtl="0" algn="l">
              <a:spcBef>
                <a:spcPts val="0"/>
              </a:spcBef>
              <a:spcAft>
                <a:spcPts val="0"/>
              </a:spcAft>
              <a:buNone/>
            </a:pPr>
            <a:r>
              <a:rPr b="1" lang="en" sz="2300">
                <a:solidFill>
                  <a:srgbClr val="D3B261"/>
                </a:solidFill>
                <a:latin typeface="Montserrat"/>
                <a:ea typeface="Montserrat"/>
                <a:cs typeface="Montserrat"/>
                <a:sym typeface="Montserrat"/>
              </a:rPr>
              <a:t>IS VIRTUALLY THE SAME</a:t>
            </a:r>
            <a:endParaRPr b="1" sz="2300">
              <a:solidFill>
                <a:srgbClr val="D3B261"/>
              </a:solidFill>
              <a:latin typeface="Montserrat"/>
              <a:ea typeface="Montserrat"/>
              <a:cs typeface="Montserrat"/>
              <a:sym typeface="Montserrat"/>
            </a:endParaRPr>
          </a:p>
        </p:txBody>
      </p:sp>
      <p:sp>
        <p:nvSpPr>
          <p:cNvPr id="115" name="Google Shape;115;p19"/>
          <p:cNvSpPr txBox="1"/>
          <p:nvPr/>
        </p:nvSpPr>
        <p:spPr>
          <a:xfrm>
            <a:off x="613200" y="4042600"/>
            <a:ext cx="52629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Therefore moving up a few spots on the bottom of the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first page may not result in more organic traffic</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pic>
        <p:nvPicPr>
          <p:cNvPr id="116" name="Google Shape;116;p19"/>
          <p:cNvPicPr preferRelativeResize="0"/>
          <p:nvPr/>
        </p:nvPicPr>
        <p:blipFill>
          <a:blip r:embed="rId5">
            <a:alphaModFix/>
          </a:blip>
          <a:stretch>
            <a:fillRect/>
          </a:stretch>
        </p:blipFill>
        <p:spPr>
          <a:xfrm>
            <a:off x="367250" y="1597299"/>
            <a:ext cx="245950" cy="203176"/>
          </a:xfrm>
          <a:prstGeom prst="rect">
            <a:avLst/>
          </a:prstGeom>
          <a:noFill/>
          <a:ln>
            <a:noFill/>
          </a:ln>
        </p:spPr>
      </p:pic>
      <p:pic>
        <p:nvPicPr>
          <p:cNvPr id="117" name="Google Shape;117;p19"/>
          <p:cNvPicPr preferRelativeResize="0"/>
          <p:nvPr/>
        </p:nvPicPr>
        <p:blipFill>
          <a:blip r:embed="rId5">
            <a:alphaModFix/>
          </a:blip>
          <a:stretch>
            <a:fillRect/>
          </a:stretch>
        </p:blipFill>
        <p:spPr>
          <a:xfrm>
            <a:off x="367250" y="2400649"/>
            <a:ext cx="245950" cy="203176"/>
          </a:xfrm>
          <a:prstGeom prst="rect">
            <a:avLst/>
          </a:prstGeom>
          <a:noFill/>
          <a:ln>
            <a:noFill/>
          </a:ln>
        </p:spPr>
      </p:pic>
      <p:pic>
        <p:nvPicPr>
          <p:cNvPr id="118" name="Google Shape;118;p19"/>
          <p:cNvPicPr preferRelativeResize="0"/>
          <p:nvPr/>
        </p:nvPicPr>
        <p:blipFill>
          <a:blip r:embed="rId5">
            <a:alphaModFix/>
          </a:blip>
          <a:stretch>
            <a:fillRect/>
          </a:stretch>
        </p:blipFill>
        <p:spPr>
          <a:xfrm>
            <a:off x="367250" y="3493424"/>
            <a:ext cx="245950" cy="2031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20"/>
          <p:cNvPicPr preferRelativeResize="0"/>
          <p:nvPr/>
        </p:nvPicPr>
        <p:blipFill>
          <a:blip r:embed="rId3">
            <a:alphaModFix/>
          </a:blip>
          <a:stretch>
            <a:fillRect/>
          </a:stretch>
        </p:blipFill>
        <p:spPr>
          <a:xfrm>
            <a:off x="0" y="0"/>
            <a:ext cx="9144000" cy="5143505"/>
          </a:xfrm>
          <a:prstGeom prst="rect">
            <a:avLst/>
          </a:prstGeom>
          <a:noFill/>
          <a:ln>
            <a:noFill/>
          </a:ln>
        </p:spPr>
      </p:pic>
      <p:sp>
        <p:nvSpPr>
          <p:cNvPr id="124" name="Google Shape;124;p20"/>
          <p:cNvSpPr txBox="1"/>
          <p:nvPr/>
        </p:nvSpPr>
        <p:spPr>
          <a:xfrm>
            <a:off x="341050" y="1034663"/>
            <a:ext cx="45966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rgbClr val="D3B261"/>
                </a:solidFill>
                <a:latin typeface="Montserrat ExtraBold"/>
                <a:ea typeface="Montserrat ExtraBold"/>
                <a:cs typeface="Montserrat ExtraBold"/>
                <a:sym typeface="Montserrat ExtraBold"/>
              </a:rPr>
              <a:t>MANAGED LINK BUILDING</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rPr lang="en" sz="2300">
                <a:solidFill>
                  <a:srgbClr val="D3B261"/>
                </a:solidFill>
                <a:latin typeface="Montserrat ExtraBold"/>
                <a:ea typeface="Montserrat ExtraBold"/>
                <a:cs typeface="Montserrat ExtraBold"/>
                <a:sym typeface="Montserrat ExtraBold"/>
              </a:rPr>
              <a:t>CAMPAIGN</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t/>
            </a:r>
            <a:endParaRPr sz="23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300">
              <a:solidFill>
                <a:srgbClr val="D3B261"/>
              </a:solidFill>
              <a:latin typeface="Montserrat ExtraBold"/>
              <a:ea typeface="Montserrat ExtraBold"/>
              <a:cs typeface="Montserrat ExtraBold"/>
              <a:sym typeface="Montserrat ExtraBold"/>
            </a:endParaRPr>
          </a:p>
        </p:txBody>
      </p:sp>
      <p:sp>
        <p:nvSpPr>
          <p:cNvPr id="125" name="Google Shape;125;p20"/>
          <p:cNvSpPr txBox="1"/>
          <p:nvPr/>
        </p:nvSpPr>
        <p:spPr>
          <a:xfrm>
            <a:off x="341050" y="1835263"/>
            <a:ext cx="43785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Our team manages the </a:t>
            </a:r>
            <a:r>
              <a:rPr b="1" lang="en" sz="1800">
                <a:solidFill>
                  <a:srgbClr val="EFC65F"/>
                </a:solidFill>
                <a:latin typeface="Montserrat"/>
                <a:ea typeface="Montserrat"/>
                <a:cs typeface="Montserrat"/>
                <a:sym typeface="Montserrat"/>
              </a:rPr>
              <a:t>ENTIRE</a:t>
            </a:r>
            <a:r>
              <a:rPr lang="en" sz="1800">
                <a:solidFill>
                  <a:srgbClr val="FFFFFF"/>
                </a:solidFill>
                <a:latin typeface="Montserrat Medium"/>
                <a:ea typeface="Montserrat Medium"/>
                <a:cs typeface="Montserrat Medium"/>
                <a:sym typeface="Montserrat Medium"/>
              </a:rPr>
              <a:t> </a:t>
            </a:r>
            <a:r>
              <a:rPr lang="en" sz="1300">
                <a:solidFill>
                  <a:srgbClr val="FFFFFF"/>
                </a:solidFill>
                <a:latin typeface="Montserrat Medium"/>
                <a:ea typeface="Montserrat Medium"/>
                <a:cs typeface="Montserrat Medium"/>
                <a:sym typeface="Montserrat Medium"/>
              </a:rPr>
              <a:t>link building process for you, while you sit back and watch the impact of your campaign’s results. Our strategies are </a:t>
            </a:r>
            <a:r>
              <a:rPr i="1" lang="en" sz="1300">
                <a:solidFill>
                  <a:srgbClr val="FFFFFF"/>
                </a:solidFill>
                <a:latin typeface="Montserrat Medium"/>
                <a:ea typeface="Montserrat Medium"/>
                <a:cs typeface="Montserrat Medium"/>
                <a:sym typeface="Montserrat Medium"/>
              </a:rPr>
              <a:t>custom made</a:t>
            </a:r>
            <a:r>
              <a:rPr lang="en" sz="1300">
                <a:solidFill>
                  <a:srgbClr val="FFFFFF"/>
                </a:solidFill>
                <a:latin typeface="Montserrat Medium"/>
                <a:ea typeface="Montserrat Medium"/>
                <a:cs typeface="Montserrat Medium"/>
                <a:sym typeface="Montserrat Medium"/>
              </a:rPr>
              <a:t> for each client and their niche. Our process includes:</a:t>
            </a:r>
            <a:endParaRPr sz="1300">
              <a:solidFill>
                <a:srgbClr val="FFFFFF"/>
              </a:solidFill>
              <a:latin typeface="Montserrat Medium"/>
              <a:ea typeface="Montserrat Medium"/>
              <a:cs typeface="Montserrat Medium"/>
              <a:sym typeface="Montserrat Medium"/>
            </a:endParaRPr>
          </a:p>
        </p:txBody>
      </p:sp>
      <p:pic>
        <p:nvPicPr>
          <p:cNvPr id="126" name="Google Shape;126;p20"/>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27" name="Google Shape;127;p20"/>
          <p:cNvSpPr txBox="1"/>
          <p:nvPr/>
        </p:nvSpPr>
        <p:spPr>
          <a:xfrm>
            <a:off x="556200" y="3093875"/>
            <a:ext cx="4378500" cy="20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Technical SEO Audit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Anchor Text Ratio Audit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Future Link Mapping Strategy</a:t>
            </a:r>
            <a:endParaRPr sz="130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300">
                <a:solidFill>
                  <a:srgbClr val="FFFFFF"/>
                </a:solidFill>
                <a:latin typeface="Montserrat Medium"/>
                <a:ea typeface="Montserrat Medium"/>
                <a:cs typeface="Montserrat Medium"/>
                <a:sym typeface="Montserrat Medium"/>
              </a:rPr>
              <a:t>Competitor Analysis</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Matching Brand with Backlinks</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Creating Content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Anchor Text Optimization</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Manual Outreach and Link Placement</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pic>
        <p:nvPicPr>
          <p:cNvPr id="128" name="Google Shape;128;p20"/>
          <p:cNvPicPr preferRelativeResize="0"/>
          <p:nvPr/>
        </p:nvPicPr>
        <p:blipFill>
          <a:blip r:embed="rId5">
            <a:alphaModFix/>
          </a:blip>
          <a:stretch>
            <a:fillRect/>
          </a:stretch>
        </p:blipFill>
        <p:spPr>
          <a:xfrm>
            <a:off x="420125" y="3237800"/>
            <a:ext cx="136075" cy="112400"/>
          </a:xfrm>
          <a:prstGeom prst="rect">
            <a:avLst/>
          </a:prstGeom>
          <a:noFill/>
          <a:ln>
            <a:noFill/>
          </a:ln>
        </p:spPr>
      </p:pic>
      <p:pic>
        <p:nvPicPr>
          <p:cNvPr id="129" name="Google Shape;129;p20"/>
          <p:cNvPicPr preferRelativeResize="0"/>
          <p:nvPr/>
        </p:nvPicPr>
        <p:blipFill>
          <a:blip r:embed="rId5">
            <a:alphaModFix/>
          </a:blip>
          <a:stretch>
            <a:fillRect/>
          </a:stretch>
        </p:blipFill>
        <p:spPr>
          <a:xfrm>
            <a:off x="420125" y="3430200"/>
            <a:ext cx="136075" cy="112400"/>
          </a:xfrm>
          <a:prstGeom prst="rect">
            <a:avLst/>
          </a:prstGeom>
          <a:noFill/>
          <a:ln>
            <a:noFill/>
          </a:ln>
        </p:spPr>
      </p:pic>
      <p:pic>
        <p:nvPicPr>
          <p:cNvPr id="130" name="Google Shape;130;p20"/>
          <p:cNvPicPr preferRelativeResize="0"/>
          <p:nvPr/>
        </p:nvPicPr>
        <p:blipFill>
          <a:blip r:embed="rId5">
            <a:alphaModFix/>
          </a:blip>
          <a:stretch>
            <a:fillRect/>
          </a:stretch>
        </p:blipFill>
        <p:spPr>
          <a:xfrm>
            <a:off x="420125" y="3622600"/>
            <a:ext cx="136075" cy="112400"/>
          </a:xfrm>
          <a:prstGeom prst="rect">
            <a:avLst/>
          </a:prstGeom>
          <a:noFill/>
          <a:ln>
            <a:noFill/>
          </a:ln>
        </p:spPr>
      </p:pic>
      <p:pic>
        <p:nvPicPr>
          <p:cNvPr id="131" name="Google Shape;131;p20"/>
          <p:cNvPicPr preferRelativeResize="0"/>
          <p:nvPr/>
        </p:nvPicPr>
        <p:blipFill>
          <a:blip r:embed="rId5">
            <a:alphaModFix/>
          </a:blip>
          <a:stretch>
            <a:fillRect/>
          </a:stretch>
        </p:blipFill>
        <p:spPr>
          <a:xfrm>
            <a:off x="420125" y="3815000"/>
            <a:ext cx="136075" cy="112400"/>
          </a:xfrm>
          <a:prstGeom prst="rect">
            <a:avLst/>
          </a:prstGeom>
          <a:noFill/>
          <a:ln>
            <a:noFill/>
          </a:ln>
        </p:spPr>
      </p:pic>
      <p:pic>
        <p:nvPicPr>
          <p:cNvPr id="132" name="Google Shape;132;p20"/>
          <p:cNvPicPr preferRelativeResize="0"/>
          <p:nvPr/>
        </p:nvPicPr>
        <p:blipFill>
          <a:blip r:embed="rId5">
            <a:alphaModFix/>
          </a:blip>
          <a:stretch>
            <a:fillRect/>
          </a:stretch>
        </p:blipFill>
        <p:spPr>
          <a:xfrm>
            <a:off x="420125" y="4051550"/>
            <a:ext cx="136075" cy="112400"/>
          </a:xfrm>
          <a:prstGeom prst="rect">
            <a:avLst/>
          </a:prstGeom>
          <a:noFill/>
          <a:ln>
            <a:noFill/>
          </a:ln>
        </p:spPr>
      </p:pic>
      <p:pic>
        <p:nvPicPr>
          <p:cNvPr id="133" name="Google Shape;133;p20"/>
          <p:cNvPicPr preferRelativeResize="0"/>
          <p:nvPr/>
        </p:nvPicPr>
        <p:blipFill>
          <a:blip r:embed="rId5">
            <a:alphaModFix/>
          </a:blip>
          <a:stretch>
            <a:fillRect/>
          </a:stretch>
        </p:blipFill>
        <p:spPr>
          <a:xfrm>
            <a:off x="420125" y="4243950"/>
            <a:ext cx="136075" cy="112400"/>
          </a:xfrm>
          <a:prstGeom prst="rect">
            <a:avLst/>
          </a:prstGeom>
          <a:noFill/>
          <a:ln>
            <a:noFill/>
          </a:ln>
        </p:spPr>
      </p:pic>
      <p:pic>
        <p:nvPicPr>
          <p:cNvPr id="134" name="Google Shape;134;p20"/>
          <p:cNvPicPr preferRelativeResize="0"/>
          <p:nvPr/>
        </p:nvPicPr>
        <p:blipFill>
          <a:blip r:embed="rId5">
            <a:alphaModFix/>
          </a:blip>
          <a:stretch>
            <a:fillRect/>
          </a:stretch>
        </p:blipFill>
        <p:spPr>
          <a:xfrm>
            <a:off x="420125" y="4436350"/>
            <a:ext cx="136075" cy="112400"/>
          </a:xfrm>
          <a:prstGeom prst="rect">
            <a:avLst/>
          </a:prstGeom>
          <a:noFill/>
          <a:ln>
            <a:noFill/>
          </a:ln>
        </p:spPr>
      </p:pic>
      <p:pic>
        <p:nvPicPr>
          <p:cNvPr id="135" name="Google Shape;135;p20"/>
          <p:cNvPicPr preferRelativeResize="0"/>
          <p:nvPr/>
        </p:nvPicPr>
        <p:blipFill>
          <a:blip r:embed="rId5">
            <a:alphaModFix/>
          </a:blip>
          <a:stretch>
            <a:fillRect/>
          </a:stretch>
        </p:blipFill>
        <p:spPr>
          <a:xfrm>
            <a:off x="420125" y="4628750"/>
            <a:ext cx="136075" cy="11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1"/>
          <p:cNvPicPr preferRelativeResize="0"/>
          <p:nvPr/>
        </p:nvPicPr>
        <p:blipFill>
          <a:blip r:embed="rId3">
            <a:alphaModFix/>
          </a:blip>
          <a:stretch>
            <a:fillRect/>
          </a:stretch>
        </p:blipFill>
        <p:spPr>
          <a:xfrm>
            <a:off x="0" y="-12"/>
            <a:ext cx="9144000" cy="5143505"/>
          </a:xfrm>
          <a:prstGeom prst="rect">
            <a:avLst/>
          </a:prstGeom>
          <a:noFill/>
          <a:ln>
            <a:noFill/>
          </a:ln>
        </p:spPr>
      </p:pic>
      <p:pic>
        <p:nvPicPr>
          <p:cNvPr id="141" name="Google Shape;141;p21"/>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42" name="Google Shape;142;p21"/>
          <p:cNvSpPr txBox="1"/>
          <p:nvPr/>
        </p:nvSpPr>
        <p:spPr>
          <a:xfrm>
            <a:off x="4161550" y="721525"/>
            <a:ext cx="4378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When you work with our link building team you get;</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143" name="Google Shape;143;p21"/>
          <p:cNvSpPr txBox="1"/>
          <p:nvPr/>
        </p:nvSpPr>
        <p:spPr>
          <a:xfrm>
            <a:off x="4373775" y="1333100"/>
            <a:ext cx="4378500" cy="263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Diverse Set of Niche Relevant Link Types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Outreach Guest Posts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Curated Niche Link Placements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Do-Follow Media Mentions and Brand Links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Tier 2 Links and Link Indexation</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Anchor Text Ratio Audit</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Future Link Mapping</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Data Studio Setup</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Link Indexation</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144" name="Google Shape;144;p21"/>
          <p:cNvPicPr preferRelativeResize="0"/>
          <p:nvPr/>
        </p:nvPicPr>
        <p:blipFill>
          <a:blip r:embed="rId5">
            <a:alphaModFix/>
          </a:blip>
          <a:stretch>
            <a:fillRect/>
          </a:stretch>
        </p:blipFill>
        <p:spPr>
          <a:xfrm>
            <a:off x="4267375" y="1461725"/>
            <a:ext cx="160500" cy="132575"/>
          </a:xfrm>
          <a:prstGeom prst="rect">
            <a:avLst/>
          </a:prstGeom>
          <a:noFill/>
          <a:ln>
            <a:noFill/>
          </a:ln>
        </p:spPr>
      </p:pic>
      <p:pic>
        <p:nvPicPr>
          <p:cNvPr id="145" name="Google Shape;145;p21"/>
          <p:cNvPicPr preferRelativeResize="0"/>
          <p:nvPr/>
        </p:nvPicPr>
        <p:blipFill>
          <a:blip r:embed="rId5">
            <a:alphaModFix/>
          </a:blip>
          <a:stretch>
            <a:fillRect/>
          </a:stretch>
        </p:blipFill>
        <p:spPr>
          <a:xfrm>
            <a:off x="4267375" y="1718025"/>
            <a:ext cx="160500" cy="132575"/>
          </a:xfrm>
          <a:prstGeom prst="rect">
            <a:avLst/>
          </a:prstGeom>
          <a:noFill/>
          <a:ln>
            <a:noFill/>
          </a:ln>
        </p:spPr>
      </p:pic>
      <p:pic>
        <p:nvPicPr>
          <p:cNvPr id="146" name="Google Shape;146;p21"/>
          <p:cNvPicPr preferRelativeResize="0"/>
          <p:nvPr/>
        </p:nvPicPr>
        <p:blipFill>
          <a:blip r:embed="rId5">
            <a:alphaModFix/>
          </a:blip>
          <a:stretch>
            <a:fillRect/>
          </a:stretch>
        </p:blipFill>
        <p:spPr>
          <a:xfrm>
            <a:off x="4267375" y="1951400"/>
            <a:ext cx="160500" cy="132575"/>
          </a:xfrm>
          <a:prstGeom prst="rect">
            <a:avLst/>
          </a:prstGeom>
          <a:noFill/>
          <a:ln>
            <a:noFill/>
          </a:ln>
        </p:spPr>
      </p:pic>
      <p:pic>
        <p:nvPicPr>
          <p:cNvPr id="147" name="Google Shape;147;p21"/>
          <p:cNvPicPr preferRelativeResize="0"/>
          <p:nvPr/>
        </p:nvPicPr>
        <p:blipFill>
          <a:blip r:embed="rId5">
            <a:alphaModFix/>
          </a:blip>
          <a:stretch>
            <a:fillRect/>
          </a:stretch>
        </p:blipFill>
        <p:spPr>
          <a:xfrm>
            <a:off x="4267375" y="2207700"/>
            <a:ext cx="160500" cy="132575"/>
          </a:xfrm>
          <a:prstGeom prst="rect">
            <a:avLst/>
          </a:prstGeom>
          <a:noFill/>
          <a:ln>
            <a:noFill/>
          </a:ln>
        </p:spPr>
      </p:pic>
      <p:pic>
        <p:nvPicPr>
          <p:cNvPr id="148" name="Google Shape;148;p21"/>
          <p:cNvPicPr preferRelativeResize="0"/>
          <p:nvPr/>
        </p:nvPicPr>
        <p:blipFill>
          <a:blip r:embed="rId5">
            <a:alphaModFix/>
          </a:blip>
          <a:stretch>
            <a:fillRect/>
          </a:stretch>
        </p:blipFill>
        <p:spPr>
          <a:xfrm>
            <a:off x="4267375" y="2441075"/>
            <a:ext cx="160500" cy="132575"/>
          </a:xfrm>
          <a:prstGeom prst="rect">
            <a:avLst/>
          </a:prstGeom>
          <a:noFill/>
          <a:ln>
            <a:noFill/>
          </a:ln>
        </p:spPr>
      </p:pic>
      <p:pic>
        <p:nvPicPr>
          <p:cNvPr id="149" name="Google Shape;149;p21"/>
          <p:cNvPicPr preferRelativeResize="0"/>
          <p:nvPr/>
        </p:nvPicPr>
        <p:blipFill>
          <a:blip r:embed="rId5">
            <a:alphaModFix/>
          </a:blip>
          <a:stretch>
            <a:fillRect/>
          </a:stretch>
        </p:blipFill>
        <p:spPr>
          <a:xfrm>
            <a:off x="4267375" y="2697375"/>
            <a:ext cx="160500" cy="132575"/>
          </a:xfrm>
          <a:prstGeom prst="rect">
            <a:avLst/>
          </a:prstGeom>
          <a:noFill/>
          <a:ln>
            <a:noFill/>
          </a:ln>
        </p:spPr>
      </p:pic>
      <p:pic>
        <p:nvPicPr>
          <p:cNvPr id="150" name="Google Shape;150;p21"/>
          <p:cNvPicPr preferRelativeResize="0"/>
          <p:nvPr/>
        </p:nvPicPr>
        <p:blipFill>
          <a:blip r:embed="rId5">
            <a:alphaModFix/>
          </a:blip>
          <a:stretch>
            <a:fillRect/>
          </a:stretch>
        </p:blipFill>
        <p:spPr>
          <a:xfrm>
            <a:off x="4267375" y="2930750"/>
            <a:ext cx="160500" cy="132575"/>
          </a:xfrm>
          <a:prstGeom prst="rect">
            <a:avLst/>
          </a:prstGeom>
          <a:noFill/>
          <a:ln>
            <a:noFill/>
          </a:ln>
        </p:spPr>
      </p:pic>
      <p:pic>
        <p:nvPicPr>
          <p:cNvPr id="151" name="Google Shape;151;p21"/>
          <p:cNvPicPr preferRelativeResize="0"/>
          <p:nvPr/>
        </p:nvPicPr>
        <p:blipFill>
          <a:blip r:embed="rId5">
            <a:alphaModFix/>
          </a:blip>
          <a:stretch>
            <a:fillRect/>
          </a:stretch>
        </p:blipFill>
        <p:spPr>
          <a:xfrm>
            <a:off x="4267375" y="3187050"/>
            <a:ext cx="160500" cy="132575"/>
          </a:xfrm>
          <a:prstGeom prst="rect">
            <a:avLst/>
          </a:prstGeom>
          <a:noFill/>
          <a:ln>
            <a:noFill/>
          </a:ln>
        </p:spPr>
      </p:pic>
      <p:pic>
        <p:nvPicPr>
          <p:cNvPr id="152" name="Google Shape;152;p21"/>
          <p:cNvPicPr preferRelativeResize="0"/>
          <p:nvPr/>
        </p:nvPicPr>
        <p:blipFill>
          <a:blip r:embed="rId5">
            <a:alphaModFix/>
          </a:blip>
          <a:stretch>
            <a:fillRect/>
          </a:stretch>
        </p:blipFill>
        <p:spPr>
          <a:xfrm>
            <a:off x="4267375" y="3443350"/>
            <a:ext cx="160500" cy="132575"/>
          </a:xfrm>
          <a:prstGeom prst="rect">
            <a:avLst/>
          </a:prstGeom>
          <a:noFill/>
          <a:ln>
            <a:noFill/>
          </a:ln>
        </p:spPr>
      </p:pic>
      <p:sp>
        <p:nvSpPr>
          <p:cNvPr id="153" name="Google Shape;153;p21"/>
          <p:cNvSpPr txBox="1"/>
          <p:nvPr/>
        </p:nvSpPr>
        <p:spPr>
          <a:xfrm>
            <a:off x="4161550" y="3640975"/>
            <a:ext cx="4378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For the client, this meant that they would get high traffic guests posts and niche link placements for maximum results in the fastest time possible.</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22"/>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59" name="Google Shape;159;p22"/>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60" name="Google Shape;160;p22"/>
          <p:cNvSpPr txBox="1"/>
          <p:nvPr/>
        </p:nvSpPr>
        <p:spPr>
          <a:xfrm>
            <a:off x="290375" y="2304675"/>
            <a:ext cx="75813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200">
                <a:solidFill>
                  <a:srgbClr val="D3B261"/>
                </a:solidFill>
                <a:latin typeface="Montserrat ExtraBold"/>
                <a:ea typeface="Montserrat ExtraBold"/>
                <a:cs typeface="Montserrat ExtraBold"/>
                <a:sym typeface="Montserrat ExtraBold"/>
              </a:rPr>
              <a:t>ADDITIONAL 10 HOURS IN CUSTOM SIGNALS</a:t>
            </a:r>
            <a:endParaRPr sz="22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Clr>
                <a:schemeClr val="dk1"/>
              </a:buClr>
              <a:buSzPts val="1100"/>
              <a:buFont typeface="Arial"/>
              <a:buNone/>
            </a:pPr>
            <a:r>
              <a:t/>
            </a:r>
            <a:endParaRPr sz="2200">
              <a:solidFill>
                <a:srgbClr val="D3B261"/>
              </a:solidFill>
              <a:latin typeface="Montserrat ExtraBold"/>
              <a:ea typeface="Montserrat ExtraBold"/>
              <a:cs typeface="Montserrat ExtraBold"/>
              <a:sym typeface="Montserrat ExtraBold"/>
            </a:endParaRPr>
          </a:p>
          <a:p>
            <a:pPr indent="0" lvl="0" marL="0" rtl="0" algn="l">
              <a:spcBef>
                <a:spcPts val="0"/>
              </a:spcBef>
              <a:spcAft>
                <a:spcPts val="0"/>
              </a:spcAft>
              <a:buNone/>
            </a:pPr>
            <a:r>
              <a:t/>
            </a:r>
            <a:endParaRPr sz="2200">
              <a:solidFill>
                <a:srgbClr val="D3B261"/>
              </a:solidFill>
              <a:latin typeface="Montserrat ExtraBold"/>
              <a:ea typeface="Montserrat ExtraBold"/>
              <a:cs typeface="Montserrat ExtraBold"/>
              <a:sym typeface="Montserrat ExtraBold"/>
            </a:endParaRPr>
          </a:p>
        </p:txBody>
      </p:sp>
      <p:sp>
        <p:nvSpPr>
          <p:cNvPr id="161" name="Google Shape;161;p22"/>
          <p:cNvSpPr txBox="1"/>
          <p:nvPr/>
        </p:nvSpPr>
        <p:spPr>
          <a:xfrm>
            <a:off x="290375" y="2738550"/>
            <a:ext cx="7524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If you’re looking to increase nationwide brand presence or rank in more </a:t>
            </a:r>
            <a:r>
              <a:rPr lang="en">
                <a:solidFill>
                  <a:srgbClr val="FFFFFF"/>
                </a:solidFill>
                <a:latin typeface="Montserrat Medium"/>
                <a:ea typeface="Montserrat Medium"/>
                <a:cs typeface="Montserrat Medium"/>
                <a:sym typeface="Montserrat Medium"/>
              </a:rPr>
              <a:t>competitive</a:t>
            </a:r>
            <a:r>
              <a:rPr lang="en">
                <a:solidFill>
                  <a:srgbClr val="FFFFFF"/>
                </a:solidFill>
                <a:latin typeface="Montserrat Medium"/>
                <a:ea typeface="Montserrat Medium"/>
                <a:cs typeface="Montserrat Medium"/>
                <a:sym typeface="Montserrat Medium"/>
              </a:rPr>
              <a:t> industries/locations, additional hours in custom signal creation can give you the added boost you need to succeed. We take your off-page brand promotion even further with;</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162" name="Google Shape;162;p22"/>
          <p:cNvSpPr txBox="1"/>
          <p:nvPr/>
        </p:nvSpPr>
        <p:spPr>
          <a:xfrm>
            <a:off x="541900" y="3722200"/>
            <a:ext cx="5448300" cy="1606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National SEO Niche and Authority Signals and Outreach</a:t>
            </a:r>
            <a:endParaRPr>
              <a:solidFill>
                <a:srgbClr val="FFFFFF"/>
              </a:solidFill>
              <a:latin typeface="Montserrat Medium"/>
              <a:ea typeface="Montserrat Medium"/>
              <a:cs typeface="Montserrat Medium"/>
              <a:sym typeface="Montserrat Medium"/>
            </a:endParaRPr>
          </a:p>
          <a:p>
            <a:pPr indent="0" lvl="0" marL="0" rtl="0" algn="l">
              <a:lnSpc>
                <a:spcPct val="100000"/>
              </a:lnSpc>
              <a:spcBef>
                <a:spcPts val="0"/>
              </a:spcBef>
              <a:spcAft>
                <a:spcPts val="0"/>
              </a:spcAft>
              <a:buNone/>
            </a:pPr>
            <a:r>
              <a:rPr lang="en">
                <a:solidFill>
                  <a:srgbClr val="FFFFFF"/>
                </a:solidFill>
                <a:latin typeface="Montserrat Medium"/>
                <a:ea typeface="Montserrat Medium"/>
                <a:cs typeface="Montserrat Medium"/>
                <a:sym typeface="Montserrat Medium"/>
              </a:rPr>
              <a:t>Competitor Backlink Opportunities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Competitor Brand Mentions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a:solidFill>
                  <a:srgbClr val="FFFFFF"/>
                </a:solidFill>
                <a:latin typeface="Montserrat Medium"/>
                <a:ea typeface="Montserrat Medium"/>
                <a:cs typeface="Montserrat Medium"/>
                <a:sym typeface="Montserrat Medium"/>
              </a:rPr>
              <a:t>Even More Niche Link Opportunities</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163" name="Google Shape;163;p22"/>
          <p:cNvPicPr preferRelativeResize="0"/>
          <p:nvPr/>
        </p:nvPicPr>
        <p:blipFill>
          <a:blip r:embed="rId5">
            <a:alphaModFix/>
          </a:blip>
          <a:stretch>
            <a:fillRect/>
          </a:stretch>
        </p:blipFill>
        <p:spPr>
          <a:xfrm>
            <a:off x="398200" y="3875175"/>
            <a:ext cx="160500" cy="132575"/>
          </a:xfrm>
          <a:prstGeom prst="rect">
            <a:avLst/>
          </a:prstGeom>
          <a:noFill/>
          <a:ln>
            <a:noFill/>
          </a:ln>
        </p:spPr>
      </p:pic>
      <p:pic>
        <p:nvPicPr>
          <p:cNvPr id="164" name="Google Shape;164;p22"/>
          <p:cNvPicPr preferRelativeResize="0"/>
          <p:nvPr/>
        </p:nvPicPr>
        <p:blipFill>
          <a:blip r:embed="rId5">
            <a:alphaModFix/>
          </a:blip>
          <a:stretch>
            <a:fillRect/>
          </a:stretch>
        </p:blipFill>
        <p:spPr>
          <a:xfrm>
            <a:off x="398200" y="4103050"/>
            <a:ext cx="160500" cy="132575"/>
          </a:xfrm>
          <a:prstGeom prst="rect">
            <a:avLst/>
          </a:prstGeom>
          <a:noFill/>
          <a:ln>
            <a:noFill/>
          </a:ln>
        </p:spPr>
      </p:pic>
      <p:pic>
        <p:nvPicPr>
          <p:cNvPr id="165" name="Google Shape;165;p22"/>
          <p:cNvPicPr preferRelativeResize="0"/>
          <p:nvPr/>
        </p:nvPicPr>
        <p:blipFill>
          <a:blip r:embed="rId5">
            <a:alphaModFix/>
          </a:blip>
          <a:stretch>
            <a:fillRect/>
          </a:stretch>
        </p:blipFill>
        <p:spPr>
          <a:xfrm>
            <a:off x="398200" y="4330925"/>
            <a:ext cx="160500" cy="132575"/>
          </a:xfrm>
          <a:prstGeom prst="rect">
            <a:avLst/>
          </a:prstGeom>
          <a:noFill/>
          <a:ln>
            <a:noFill/>
          </a:ln>
        </p:spPr>
      </p:pic>
      <p:pic>
        <p:nvPicPr>
          <p:cNvPr id="166" name="Google Shape;166;p22"/>
          <p:cNvPicPr preferRelativeResize="0"/>
          <p:nvPr/>
        </p:nvPicPr>
        <p:blipFill>
          <a:blip r:embed="rId5">
            <a:alphaModFix/>
          </a:blip>
          <a:stretch>
            <a:fillRect/>
          </a:stretch>
        </p:blipFill>
        <p:spPr>
          <a:xfrm>
            <a:off x="398200" y="4578375"/>
            <a:ext cx="160500" cy="132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72" name="Google Shape;172;p23"/>
          <p:cNvPicPr preferRelativeResize="0"/>
          <p:nvPr/>
        </p:nvPicPr>
        <p:blipFill>
          <a:blip r:embed="rId4">
            <a:alphaModFix/>
          </a:blip>
          <a:stretch>
            <a:fillRect/>
          </a:stretch>
        </p:blipFill>
        <p:spPr>
          <a:xfrm>
            <a:off x="290375" y="189125"/>
            <a:ext cx="1216400" cy="691950"/>
          </a:xfrm>
          <a:prstGeom prst="rect">
            <a:avLst/>
          </a:prstGeom>
          <a:noFill/>
          <a:ln>
            <a:noFill/>
          </a:ln>
        </p:spPr>
      </p:pic>
      <p:sp>
        <p:nvSpPr>
          <p:cNvPr id="173" name="Google Shape;173;p23"/>
          <p:cNvSpPr txBox="1"/>
          <p:nvPr/>
        </p:nvSpPr>
        <p:spPr>
          <a:xfrm>
            <a:off x="290375" y="1431525"/>
            <a:ext cx="3850800" cy="1847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000">
                <a:solidFill>
                  <a:srgbClr val="D3B261"/>
                </a:solidFill>
                <a:latin typeface="Montserrat ExtraBold"/>
                <a:ea typeface="Montserrat ExtraBold"/>
                <a:cs typeface="Montserrat ExtraBold"/>
                <a:sym typeface="Montserrat ExtraBold"/>
              </a:rPr>
              <a:t>CHALLENGES </a:t>
            </a:r>
            <a:endParaRPr sz="30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rPr lang="en" sz="3000">
                <a:solidFill>
                  <a:srgbClr val="D3B261"/>
                </a:solidFill>
                <a:latin typeface="Montserrat ExtraBold"/>
                <a:ea typeface="Montserrat ExtraBold"/>
                <a:cs typeface="Montserrat ExtraBold"/>
                <a:sym typeface="Montserrat ExtraBold"/>
              </a:rPr>
              <a:t>TO OVERCOME</a:t>
            </a:r>
            <a:endParaRPr sz="31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Clr>
                <a:schemeClr val="dk1"/>
              </a:buClr>
              <a:buSzPts val="1100"/>
              <a:buFont typeface="Arial"/>
              <a:buNone/>
            </a:pPr>
            <a:r>
              <a:t/>
            </a:r>
            <a:endParaRPr sz="30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t/>
            </a:r>
            <a:endParaRPr sz="3000">
              <a:solidFill>
                <a:srgbClr val="D3B261"/>
              </a:solidFill>
              <a:latin typeface="Montserrat ExtraBold"/>
              <a:ea typeface="Montserrat ExtraBold"/>
              <a:cs typeface="Montserrat ExtraBold"/>
              <a:sym typeface="Montserrat ExtraBold"/>
            </a:endParaRPr>
          </a:p>
        </p:txBody>
      </p:sp>
      <p:sp>
        <p:nvSpPr>
          <p:cNvPr id="174" name="Google Shape;174;p23"/>
          <p:cNvSpPr txBox="1"/>
          <p:nvPr/>
        </p:nvSpPr>
        <p:spPr>
          <a:xfrm>
            <a:off x="290375" y="1130363"/>
            <a:ext cx="4596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D3B261"/>
                </a:solidFill>
                <a:latin typeface="Montserrat SemiBold"/>
                <a:ea typeface="Montserrat SemiBold"/>
                <a:cs typeface="Montserrat SemiBold"/>
                <a:sym typeface="Montserrat SemiBold"/>
              </a:rPr>
              <a:t>THE AUDIT OF THE SITE :</a:t>
            </a:r>
            <a:endParaRPr sz="1700">
              <a:solidFill>
                <a:srgbClr val="D3B261"/>
              </a:solidFill>
              <a:latin typeface="Montserrat SemiBold"/>
              <a:ea typeface="Montserrat SemiBold"/>
              <a:cs typeface="Montserrat SemiBold"/>
              <a:sym typeface="Montserrat SemiBold"/>
            </a:endParaRPr>
          </a:p>
        </p:txBody>
      </p:sp>
      <p:sp>
        <p:nvSpPr>
          <p:cNvPr id="175" name="Google Shape;175;p23"/>
          <p:cNvSpPr txBox="1"/>
          <p:nvPr/>
        </p:nvSpPr>
        <p:spPr>
          <a:xfrm>
            <a:off x="3721550" y="339500"/>
            <a:ext cx="52386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website audit didn’t find any major flaws in the site itself. Page titles were slightly over-optimized, but other than that, on-page optimization was in place. The target pages looked good and had a decent amount of quality content. All technical and on-page aspects were good to go.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The biggest challenge with the campaign was the client’s pages and suggested keywords for each page were not in line with search intent. The client wanted to use the same page to target a variety of keywords with different search intents, but this is how keyword cannibalization happens.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81" name="Google Shape;181;p24"/>
          <p:cNvPicPr preferRelativeResize="0"/>
          <p:nvPr/>
        </p:nvPicPr>
        <p:blipFill>
          <a:blip r:embed="rId4">
            <a:alphaModFix/>
          </a:blip>
          <a:stretch>
            <a:fillRect/>
          </a:stretch>
        </p:blipFill>
        <p:spPr>
          <a:xfrm>
            <a:off x="256350" y="223150"/>
            <a:ext cx="1216400" cy="691950"/>
          </a:xfrm>
          <a:prstGeom prst="rect">
            <a:avLst/>
          </a:prstGeom>
          <a:noFill/>
          <a:ln>
            <a:noFill/>
          </a:ln>
        </p:spPr>
      </p:pic>
      <p:sp>
        <p:nvSpPr>
          <p:cNvPr id="182" name="Google Shape;182;p24"/>
          <p:cNvSpPr txBox="1"/>
          <p:nvPr/>
        </p:nvSpPr>
        <p:spPr>
          <a:xfrm>
            <a:off x="4787450" y="433500"/>
            <a:ext cx="4173000" cy="475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Keyword cannibalization is a very common issue. In fact, correcting matching keywords and pages based on search intent is one of the </a:t>
            </a:r>
            <a:r>
              <a:rPr b="1" lang="en" sz="1700">
                <a:solidFill>
                  <a:srgbClr val="EFC65F"/>
                </a:solidFill>
                <a:latin typeface="Montserrat"/>
                <a:ea typeface="Montserrat"/>
                <a:cs typeface="Montserrat"/>
                <a:sym typeface="Montserrat"/>
              </a:rPr>
              <a:t>MOST IMPORTANT STEPS</a:t>
            </a:r>
            <a:r>
              <a:rPr lang="en">
                <a:solidFill>
                  <a:srgbClr val="FFFFFF"/>
                </a:solidFill>
                <a:latin typeface="Montserrat Medium"/>
                <a:ea typeface="Montserrat Medium"/>
                <a:cs typeface="Montserrat Medium"/>
                <a:sym typeface="Montserrat Medium"/>
              </a:rPr>
              <a:t>. Getting it wrong will significantly “limit” the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campaign’s potential. This is </a:t>
            </a:r>
            <a:r>
              <a:rPr i="1" lang="en">
                <a:solidFill>
                  <a:srgbClr val="FFFFFF"/>
                </a:solidFill>
                <a:latin typeface="Montserrat Medium"/>
                <a:ea typeface="Montserrat Medium"/>
                <a:cs typeface="Montserrat Medium"/>
                <a:sym typeface="Montserrat Medium"/>
              </a:rPr>
              <a:t>exactly why</a:t>
            </a:r>
            <a:r>
              <a:rPr lang="en">
                <a:solidFill>
                  <a:srgbClr val="FFFFFF"/>
                </a:solidFill>
                <a:latin typeface="Montserrat Medium"/>
                <a:ea typeface="Montserrat Medium"/>
                <a:cs typeface="Montserrat Medium"/>
                <a:sym typeface="Montserrat Medium"/>
              </a:rPr>
              <a:t> we don’t proceed with a campaign until we are sure what target pages/keywords we are going after.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So we went back to the client and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explained our audit findings, then agreed on 5 pages to target, each with different keyword clusters. </a:t>
            </a:r>
            <a:r>
              <a:rPr b="1" lang="en">
                <a:solidFill>
                  <a:srgbClr val="D3B261"/>
                </a:solidFill>
                <a:latin typeface="Montserrat"/>
                <a:ea typeface="Montserrat"/>
                <a:cs typeface="Montserrat"/>
                <a:sym typeface="Montserrat"/>
              </a:rPr>
              <a:t>Correctly mapping </a:t>
            </a:r>
            <a:endParaRPr b="1">
              <a:solidFill>
                <a:srgbClr val="D3B261"/>
              </a:solidFill>
              <a:latin typeface="Montserrat"/>
              <a:ea typeface="Montserrat"/>
              <a:cs typeface="Montserrat"/>
              <a:sym typeface="Montserrat"/>
            </a:endParaRPr>
          </a:p>
          <a:p>
            <a:pPr indent="0" lvl="0" marL="0" rtl="0" algn="l">
              <a:spcBef>
                <a:spcPts val="0"/>
              </a:spcBef>
              <a:spcAft>
                <a:spcPts val="0"/>
              </a:spcAft>
              <a:buNone/>
            </a:pPr>
            <a:r>
              <a:rPr b="1" lang="en">
                <a:solidFill>
                  <a:srgbClr val="D3B261"/>
                </a:solidFill>
                <a:latin typeface="Montserrat"/>
                <a:ea typeface="Montserrat"/>
                <a:cs typeface="Montserrat"/>
                <a:sym typeface="Montserrat"/>
              </a:rPr>
              <a:t>keywords to the corresponding page/search intent is crucial to maximize </a:t>
            </a:r>
            <a:endParaRPr b="1">
              <a:solidFill>
                <a:srgbClr val="D3B261"/>
              </a:solidFill>
              <a:latin typeface="Montserrat"/>
              <a:ea typeface="Montserrat"/>
              <a:cs typeface="Montserrat"/>
              <a:sym typeface="Montserrat"/>
            </a:endParaRPr>
          </a:p>
          <a:p>
            <a:pPr indent="0" lvl="0" marL="0" rtl="0" algn="l">
              <a:spcBef>
                <a:spcPts val="0"/>
              </a:spcBef>
              <a:spcAft>
                <a:spcPts val="0"/>
              </a:spcAft>
              <a:buNone/>
            </a:pPr>
            <a:r>
              <a:rPr b="1" lang="en">
                <a:solidFill>
                  <a:srgbClr val="D3B261"/>
                </a:solidFill>
                <a:latin typeface="Montserrat"/>
                <a:ea typeface="Montserrat"/>
                <a:cs typeface="Montserrat"/>
                <a:sym typeface="Montserrat"/>
              </a:rPr>
              <a:t>ranking impact.</a:t>
            </a:r>
            <a:endParaRPr b="1">
              <a:solidFill>
                <a:srgbClr val="D3B261"/>
              </a:solidFill>
              <a:latin typeface="Montserrat"/>
              <a:ea typeface="Montserrat"/>
              <a:cs typeface="Montserrat"/>
              <a:sym typeface="Montserrat"/>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Now, it was all about planning and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executing a link building strategy.</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88" name="Google Shape;188;p25"/>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189" name="Google Shape;189;p25"/>
          <p:cNvSpPr txBox="1"/>
          <p:nvPr/>
        </p:nvSpPr>
        <p:spPr>
          <a:xfrm>
            <a:off x="290350" y="1376150"/>
            <a:ext cx="7581300" cy="84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OUR LINKING BUILDING</a:t>
            </a:r>
            <a:endParaRPr sz="24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STRATEGY</a:t>
            </a:r>
            <a:endParaRPr sz="2400">
              <a:solidFill>
                <a:srgbClr val="D3B261"/>
              </a:solidFill>
              <a:latin typeface="Montserrat ExtraBold"/>
              <a:ea typeface="Montserrat ExtraBold"/>
              <a:cs typeface="Montserrat ExtraBold"/>
              <a:sym typeface="Montserrat ExtraBold"/>
            </a:endParaRPr>
          </a:p>
        </p:txBody>
      </p:sp>
      <p:sp>
        <p:nvSpPr>
          <p:cNvPr id="190" name="Google Shape;190;p25"/>
          <p:cNvSpPr txBox="1"/>
          <p:nvPr/>
        </p:nvSpPr>
        <p:spPr>
          <a:xfrm>
            <a:off x="290350" y="2157300"/>
            <a:ext cx="46332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a:t>
            </a:r>
            <a:r>
              <a:rPr lang="en" sz="1350">
                <a:solidFill>
                  <a:schemeClr val="lt1"/>
                </a:solidFill>
                <a:latin typeface="Montserrat Medium"/>
                <a:ea typeface="Montserrat Medium"/>
                <a:cs typeface="Montserrat Medium"/>
                <a:sym typeface="Montserrat Medium"/>
              </a:rPr>
              <a:t>o maximize the impact, y</a:t>
            </a:r>
            <a:r>
              <a:rPr lang="en" sz="1350">
                <a:solidFill>
                  <a:srgbClr val="FFFFFF"/>
                </a:solidFill>
                <a:latin typeface="Montserrat Medium"/>
                <a:ea typeface="Montserrat Medium"/>
                <a:cs typeface="Montserrat Medium"/>
                <a:sym typeface="Montserrat Medium"/>
              </a:rPr>
              <a:t>ou must combine the link with the correct, optimized anchors. However, using too many of one anchor type or over-optimized anchors can negatively affect rankings. It’s important your SEO agency understands how to best leverage anchor text.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If you are unsure of what anchors to use…</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Our team is extensively trained in </a:t>
            </a:r>
            <a:r>
              <a:rPr b="1" lang="en" sz="1350">
                <a:solidFill>
                  <a:srgbClr val="D3B261"/>
                </a:solidFill>
                <a:latin typeface="Montserrat"/>
                <a:ea typeface="Montserrat"/>
                <a:cs typeface="Montserrat"/>
                <a:sym typeface="Montserrat"/>
              </a:rPr>
              <a:t>creating the best anchor text</a:t>
            </a:r>
            <a:r>
              <a:rPr lang="en" sz="1350">
                <a:solidFill>
                  <a:srgbClr val="FFFFFF"/>
                </a:solidFill>
                <a:latin typeface="Montserrat Medium"/>
                <a:ea typeface="Montserrat Medium"/>
                <a:cs typeface="Montserrat Medium"/>
                <a:sym typeface="Montserrat Medium"/>
              </a:rPr>
              <a:t> for link building.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6"/>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96" name="Google Shape;196;p26"/>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197" name="Google Shape;197;p26"/>
          <p:cNvSpPr txBox="1"/>
          <p:nvPr/>
        </p:nvSpPr>
        <p:spPr>
          <a:xfrm>
            <a:off x="483125" y="1358725"/>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1</a:t>
            </a:r>
            <a:endParaRPr sz="2000">
              <a:solidFill>
                <a:srgbClr val="D3B261"/>
              </a:solidFill>
              <a:latin typeface="Montserrat ExtraBold"/>
              <a:ea typeface="Montserrat ExtraBold"/>
              <a:cs typeface="Montserrat ExtraBold"/>
              <a:sym typeface="Montserrat ExtraBold"/>
            </a:endParaRPr>
          </a:p>
        </p:txBody>
      </p:sp>
      <p:sp>
        <p:nvSpPr>
          <p:cNvPr id="198" name="Google Shape;198;p26"/>
          <p:cNvSpPr txBox="1"/>
          <p:nvPr/>
        </p:nvSpPr>
        <p:spPr>
          <a:xfrm>
            <a:off x="3224904" y="1358725"/>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2</a:t>
            </a:r>
            <a:endParaRPr sz="2000">
              <a:solidFill>
                <a:srgbClr val="D3B261"/>
              </a:solidFill>
              <a:latin typeface="Montserrat ExtraBold"/>
              <a:ea typeface="Montserrat ExtraBold"/>
              <a:cs typeface="Montserrat ExtraBold"/>
              <a:sym typeface="Montserrat ExtraBold"/>
            </a:endParaRPr>
          </a:p>
        </p:txBody>
      </p:sp>
      <p:sp>
        <p:nvSpPr>
          <p:cNvPr id="199" name="Google Shape;199;p26"/>
          <p:cNvSpPr txBox="1"/>
          <p:nvPr/>
        </p:nvSpPr>
        <p:spPr>
          <a:xfrm>
            <a:off x="6046283" y="1358725"/>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3</a:t>
            </a:r>
            <a:endParaRPr sz="2000">
              <a:solidFill>
                <a:srgbClr val="D3B261"/>
              </a:solidFill>
              <a:latin typeface="Montserrat ExtraBold"/>
              <a:ea typeface="Montserrat ExtraBold"/>
              <a:cs typeface="Montserrat ExtraBold"/>
              <a:sym typeface="Montserrat ExtraBold"/>
            </a:endParaRPr>
          </a:p>
        </p:txBody>
      </p:sp>
      <p:sp>
        <p:nvSpPr>
          <p:cNvPr id="200" name="Google Shape;200;p26"/>
          <p:cNvSpPr txBox="1"/>
          <p:nvPr/>
        </p:nvSpPr>
        <p:spPr>
          <a:xfrm>
            <a:off x="483125" y="1661690"/>
            <a:ext cx="4059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201" name="Google Shape;201;p26"/>
          <p:cNvSpPr txBox="1"/>
          <p:nvPr/>
        </p:nvSpPr>
        <p:spPr>
          <a:xfrm>
            <a:off x="3224904" y="1661690"/>
            <a:ext cx="4059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202" name="Google Shape;202;p26"/>
          <p:cNvSpPr txBox="1"/>
          <p:nvPr/>
        </p:nvSpPr>
        <p:spPr>
          <a:xfrm>
            <a:off x="6046281" y="1661690"/>
            <a:ext cx="40593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203" name="Google Shape;203;p26"/>
          <p:cNvPicPr preferRelativeResize="0"/>
          <p:nvPr/>
        </p:nvPicPr>
        <p:blipFill>
          <a:blip r:embed="rId5">
            <a:alphaModFix/>
          </a:blip>
          <a:stretch>
            <a:fillRect/>
          </a:stretch>
        </p:blipFill>
        <p:spPr>
          <a:xfrm>
            <a:off x="582425" y="2528175"/>
            <a:ext cx="2111590" cy="1394882"/>
          </a:xfrm>
          <a:prstGeom prst="rect">
            <a:avLst/>
          </a:prstGeom>
          <a:noFill/>
          <a:ln>
            <a:noFill/>
          </a:ln>
        </p:spPr>
      </p:pic>
      <p:pic>
        <p:nvPicPr>
          <p:cNvPr id="204" name="Google Shape;204;p26"/>
          <p:cNvPicPr preferRelativeResize="0"/>
          <p:nvPr/>
        </p:nvPicPr>
        <p:blipFill>
          <a:blip r:embed="rId6">
            <a:alphaModFix/>
          </a:blip>
          <a:stretch>
            <a:fillRect/>
          </a:stretch>
        </p:blipFill>
        <p:spPr>
          <a:xfrm>
            <a:off x="3290473" y="2528175"/>
            <a:ext cx="2193674" cy="1443950"/>
          </a:xfrm>
          <a:prstGeom prst="rect">
            <a:avLst/>
          </a:prstGeom>
          <a:noFill/>
          <a:ln>
            <a:noFill/>
          </a:ln>
        </p:spPr>
      </p:pic>
      <p:pic>
        <p:nvPicPr>
          <p:cNvPr id="205" name="Google Shape;205;p26"/>
          <p:cNvPicPr preferRelativeResize="0"/>
          <p:nvPr/>
        </p:nvPicPr>
        <p:blipFill>
          <a:blip r:embed="rId7">
            <a:alphaModFix/>
          </a:blip>
          <a:stretch>
            <a:fillRect/>
          </a:stretch>
        </p:blipFill>
        <p:spPr>
          <a:xfrm>
            <a:off x="6143477" y="2528175"/>
            <a:ext cx="2453948" cy="1443949"/>
          </a:xfrm>
          <a:prstGeom prst="rect">
            <a:avLst/>
          </a:prstGeom>
          <a:noFill/>
          <a:ln>
            <a:noFill/>
          </a:ln>
        </p:spPr>
      </p:pic>
      <p:sp>
        <p:nvSpPr>
          <p:cNvPr id="206" name="Google Shape;206;p26"/>
          <p:cNvSpPr txBox="1"/>
          <p:nvPr/>
        </p:nvSpPr>
        <p:spPr>
          <a:xfrm>
            <a:off x="1797600" y="481675"/>
            <a:ext cx="5548800" cy="558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700">
                <a:solidFill>
                  <a:srgbClr val="D3B261"/>
                </a:solidFill>
                <a:latin typeface="Montserrat ExtraBold"/>
                <a:ea typeface="Montserrat ExtraBold"/>
                <a:cs typeface="Montserrat ExtraBold"/>
                <a:sym typeface="Montserrat ExtraBold"/>
              </a:rPr>
              <a:t>ANATOMY</a:t>
            </a:r>
            <a:r>
              <a:rPr lang="en" sz="2700">
                <a:solidFill>
                  <a:srgbClr val="D3B261"/>
                </a:solidFill>
                <a:latin typeface="Montserrat ExtraBold"/>
                <a:ea typeface="Montserrat ExtraBold"/>
                <a:cs typeface="Montserrat ExtraBold"/>
                <a:sym typeface="Montserrat ExtraBold"/>
              </a:rPr>
              <a:t> OF EACH PAGE…</a:t>
            </a:r>
            <a:endParaRPr sz="2700">
              <a:solidFill>
                <a:srgbClr val="D3B261"/>
              </a:solidFill>
              <a:latin typeface="Montserrat ExtraBold"/>
              <a:ea typeface="Montserrat ExtraBold"/>
              <a:cs typeface="Montserrat ExtraBold"/>
              <a:sym typeface="Montserrat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7"/>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12" name="Google Shape;212;p27"/>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13" name="Google Shape;213;p27"/>
          <p:cNvSpPr txBox="1"/>
          <p:nvPr/>
        </p:nvSpPr>
        <p:spPr>
          <a:xfrm>
            <a:off x="1843825" y="1245350"/>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4</a:t>
            </a:r>
            <a:endParaRPr sz="2000">
              <a:solidFill>
                <a:srgbClr val="D3B261"/>
              </a:solidFill>
              <a:latin typeface="Montserrat ExtraBold"/>
              <a:ea typeface="Montserrat ExtraBold"/>
              <a:cs typeface="Montserrat ExtraBold"/>
              <a:sym typeface="Montserrat ExtraBold"/>
            </a:endParaRPr>
          </a:p>
        </p:txBody>
      </p:sp>
      <p:sp>
        <p:nvSpPr>
          <p:cNvPr id="214" name="Google Shape;214;p27"/>
          <p:cNvSpPr txBox="1"/>
          <p:nvPr/>
        </p:nvSpPr>
        <p:spPr>
          <a:xfrm>
            <a:off x="4857754" y="1245350"/>
            <a:ext cx="17052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000">
                <a:solidFill>
                  <a:srgbClr val="D3B261"/>
                </a:solidFill>
                <a:latin typeface="Montserrat ExtraBold"/>
                <a:ea typeface="Montserrat ExtraBold"/>
                <a:cs typeface="Montserrat ExtraBold"/>
                <a:sym typeface="Montserrat ExtraBold"/>
              </a:rPr>
              <a:t>PAGE 5</a:t>
            </a:r>
            <a:endParaRPr sz="2000">
              <a:solidFill>
                <a:srgbClr val="D3B261"/>
              </a:solidFill>
              <a:latin typeface="Montserrat ExtraBold"/>
              <a:ea typeface="Montserrat ExtraBold"/>
              <a:cs typeface="Montserrat ExtraBold"/>
              <a:sym typeface="Montserrat ExtraBold"/>
            </a:endParaRPr>
          </a:p>
        </p:txBody>
      </p:sp>
      <p:sp>
        <p:nvSpPr>
          <p:cNvPr id="215" name="Google Shape;215;p27"/>
          <p:cNvSpPr txBox="1"/>
          <p:nvPr/>
        </p:nvSpPr>
        <p:spPr>
          <a:xfrm>
            <a:off x="1843825" y="1548325"/>
            <a:ext cx="2524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216" name="Google Shape;216;p27"/>
          <p:cNvSpPr txBox="1"/>
          <p:nvPr/>
        </p:nvSpPr>
        <p:spPr>
          <a:xfrm>
            <a:off x="4857751" y="1548325"/>
            <a:ext cx="2605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Guest posts: 5</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Niche placements: 6</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Anchor ratio:</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217" name="Google Shape;217;p27"/>
          <p:cNvPicPr preferRelativeResize="0"/>
          <p:nvPr/>
        </p:nvPicPr>
        <p:blipFill>
          <a:blip r:embed="rId5">
            <a:alphaModFix/>
          </a:blip>
          <a:stretch>
            <a:fillRect/>
          </a:stretch>
        </p:blipFill>
        <p:spPr>
          <a:xfrm>
            <a:off x="1943125" y="2414800"/>
            <a:ext cx="2211842" cy="1535680"/>
          </a:xfrm>
          <a:prstGeom prst="rect">
            <a:avLst/>
          </a:prstGeom>
          <a:noFill/>
          <a:ln>
            <a:noFill/>
          </a:ln>
        </p:spPr>
      </p:pic>
      <p:pic>
        <p:nvPicPr>
          <p:cNvPr id="218" name="Google Shape;218;p27"/>
          <p:cNvPicPr preferRelativeResize="0"/>
          <p:nvPr/>
        </p:nvPicPr>
        <p:blipFill>
          <a:blip r:embed="rId6">
            <a:alphaModFix/>
          </a:blip>
          <a:stretch>
            <a:fillRect/>
          </a:stretch>
        </p:blipFill>
        <p:spPr>
          <a:xfrm>
            <a:off x="4966364" y="2387788"/>
            <a:ext cx="2297824" cy="155903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2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24" name="Google Shape;224;p28"/>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25" name="Google Shape;225;p28"/>
          <p:cNvSpPr txBox="1"/>
          <p:nvPr/>
        </p:nvSpPr>
        <p:spPr>
          <a:xfrm>
            <a:off x="267675" y="1195200"/>
            <a:ext cx="75813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RESULTS OF </a:t>
            </a:r>
            <a:r>
              <a:rPr lang="en" sz="2400">
                <a:solidFill>
                  <a:srgbClr val="D3B261"/>
                </a:solidFill>
                <a:latin typeface="Montserrat ExtraBold"/>
                <a:ea typeface="Montserrat ExtraBold"/>
                <a:cs typeface="Montserrat ExtraBold"/>
                <a:sym typeface="Montserrat ExtraBold"/>
              </a:rPr>
              <a:t>LINK BUILDING</a:t>
            </a:r>
            <a:endParaRPr sz="2400">
              <a:solidFill>
                <a:srgbClr val="D3B261"/>
              </a:solidFill>
              <a:latin typeface="Montserrat ExtraBold"/>
              <a:ea typeface="Montserrat ExtraBold"/>
              <a:cs typeface="Montserrat ExtraBold"/>
              <a:sym typeface="Montserrat ExtraBold"/>
            </a:endParaRPr>
          </a:p>
        </p:txBody>
      </p:sp>
      <p:sp>
        <p:nvSpPr>
          <p:cNvPr id="226" name="Google Shape;226;p28"/>
          <p:cNvSpPr txBox="1"/>
          <p:nvPr/>
        </p:nvSpPr>
        <p:spPr>
          <a:xfrm>
            <a:off x="267675" y="1712400"/>
            <a:ext cx="4633200" cy="304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After 3 months of our link building campaign, we were able to </a:t>
            </a:r>
            <a:r>
              <a:rPr b="1" lang="en" sz="1700">
                <a:solidFill>
                  <a:srgbClr val="EFC65F"/>
                </a:solidFill>
                <a:latin typeface="Montserrat"/>
                <a:ea typeface="Montserrat"/>
                <a:cs typeface="Montserrat"/>
                <a:sym typeface="Montserrat"/>
              </a:rPr>
              <a:t>PUSH 13 KEYWORDS</a:t>
            </a:r>
            <a:r>
              <a:rPr lang="en" sz="1350">
                <a:solidFill>
                  <a:srgbClr val="FFFFFF"/>
                </a:solidFill>
                <a:latin typeface="Montserrat Medium"/>
                <a:ea typeface="Montserrat Medium"/>
                <a:cs typeface="Montserrat Medium"/>
                <a:sym typeface="Montserrat Medium"/>
              </a:rPr>
              <a:t> from position 6-18 to the </a:t>
            </a:r>
            <a:r>
              <a:rPr lang="en" sz="1350">
                <a:solidFill>
                  <a:schemeClr val="lt1"/>
                </a:solidFill>
                <a:latin typeface="Montserrat Medium"/>
                <a:ea typeface="Montserrat Medium"/>
                <a:cs typeface="Montserrat Medium"/>
                <a:sym typeface="Montserrat Medium"/>
              </a:rPr>
              <a:t>top 5. Many of the keywords  ranked in the top 3!</a:t>
            </a:r>
            <a:endParaRPr sz="1350">
              <a:solidFill>
                <a:schemeClr val="lt1"/>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You can see the best position, latest position (at the 3 month mark), and how the position changed in the chart to the right.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Many of these terms are highly competitive with substantial search volume. This enabled our client to </a:t>
            </a:r>
            <a:r>
              <a:rPr b="1" lang="en" sz="1700">
                <a:solidFill>
                  <a:srgbClr val="EFC65F"/>
                </a:solidFill>
                <a:latin typeface="Montserrat"/>
                <a:ea typeface="Montserrat"/>
                <a:cs typeface="Montserrat"/>
                <a:sym typeface="Montserrat"/>
              </a:rPr>
              <a:t>INCREASE TRAFFIC, CLICKS, AND LEADS</a:t>
            </a:r>
            <a:r>
              <a:rPr lang="en" sz="1350">
                <a:solidFill>
                  <a:srgbClr val="FFFFFF"/>
                </a:solidFill>
                <a:latin typeface="Montserrat Medium"/>
                <a:ea typeface="Montserrat Medium"/>
                <a:cs typeface="Montserrat Medium"/>
                <a:sym typeface="Montserrat Medium"/>
              </a:rPr>
              <a:t>! </a:t>
            </a:r>
            <a:endParaRPr sz="1350">
              <a:solidFill>
                <a:srgbClr val="FFFFFF"/>
              </a:solidFill>
              <a:latin typeface="Montserrat Medium"/>
              <a:ea typeface="Montserrat Medium"/>
              <a:cs typeface="Montserrat Medium"/>
              <a:sym typeface="Montserrat Medium"/>
            </a:endParaRPr>
          </a:p>
        </p:txBody>
      </p:sp>
      <p:pic>
        <p:nvPicPr>
          <p:cNvPr id="227" name="Google Shape;227;p28"/>
          <p:cNvPicPr preferRelativeResize="0"/>
          <p:nvPr/>
        </p:nvPicPr>
        <p:blipFill>
          <a:blip r:embed="rId5">
            <a:alphaModFix/>
          </a:blip>
          <a:stretch>
            <a:fillRect/>
          </a:stretch>
        </p:blipFill>
        <p:spPr>
          <a:xfrm>
            <a:off x="5271650" y="500325"/>
            <a:ext cx="3572876" cy="4270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2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33" name="Google Shape;233;p29"/>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34" name="Google Shape;234;p29"/>
          <p:cNvSpPr txBox="1"/>
          <p:nvPr/>
        </p:nvSpPr>
        <p:spPr>
          <a:xfrm>
            <a:off x="267675" y="1634100"/>
            <a:ext cx="2875500" cy="356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There were over 28 keywords in top 5, with 18 of those keywords being top 3, </a:t>
            </a:r>
            <a:r>
              <a:rPr lang="en" sz="1350">
                <a:solidFill>
                  <a:schemeClr val="lt1"/>
                </a:solidFill>
                <a:latin typeface="Montserrat Medium"/>
                <a:ea typeface="Montserrat Medium"/>
                <a:cs typeface="Montserrat Medium"/>
                <a:sym typeface="Montserrat Medium"/>
              </a:rPr>
              <a:t>in</a:t>
            </a:r>
            <a:r>
              <a:rPr lang="en" sz="1350">
                <a:solidFill>
                  <a:schemeClr val="lt1"/>
                </a:solidFill>
                <a:latin typeface="Montserrat Medium"/>
                <a:ea typeface="Montserrat Medium"/>
                <a:cs typeface="Montserrat Medium"/>
                <a:sym typeface="Montserrat Medium"/>
              </a:rPr>
              <a:t> month 5 of the campaign.</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700">
                <a:solidFill>
                  <a:srgbClr val="EFC65F"/>
                </a:solidFill>
                <a:latin typeface="Montserrat"/>
                <a:ea typeface="Montserrat"/>
                <a:cs typeface="Montserrat"/>
                <a:sym typeface="Montserrat"/>
              </a:rPr>
              <a:t>CONSISTENCY IS KEY!</a:t>
            </a:r>
            <a:endParaRPr b="1" sz="1700">
              <a:solidFill>
                <a:srgbClr val="EFC65F"/>
              </a:solidFill>
              <a:latin typeface="Montserrat"/>
              <a:ea typeface="Montserrat"/>
              <a:cs typeface="Montserrat"/>
              <a:sym typeface="Montserrat"/>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Consistently building diverse and quality links in a natural manner ensures there will be a return on investment and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creates an authoritative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backlink profile for your clients, which then boosts rankings as seen below.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35" name="Google Shape;235;p29"/>
          <p:cNvSpPr txBox="1"/>
          <p:nvPr/>
        </p:nvSpPr>
        <p:spPr>
          <a:xfrm>
            <a:off x="5749525" y="811325"/>
            <a:ext cx="3244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These ranking improvements lead to increases in the clicks and impressions of the website…</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36" name="Google Shape;236;p29"/>
          <p:cNvSpPr txBox="1"/>
          <p:nvPr/>
        </p:nvSpPr>
        <p:spPr>
          <a:xfrm>
            <a:off x="5808475" y="3337250"/>
            <a:ext cx="31065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Our link building also expanded the number of keywords the pages ranked for. This is why the average position decreased, even though the positions of all target keywords significantly increased.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37" name="Google Shape;237;p29"/>
          <p:cNvSpPr txBox="1"/>
          <p:nvPr/>
        </p:nvSpPr>
        <p:spPr>
          <a:xfrm>
            <a:off x="6055675" y="1510850"/>
            <a:ext cx="2859300" cy="182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50">
                <a:solidFill>
                  <a:srgbClr val="D3B261"/>
                </a:solidFill>
                <a:latin typeface="Montserrat"/>
                <a:ea typeface="Montserrat"/>
                <a:cs typeface="Montserrat"/>
                <a:sym typeface="Montserrat"/>
              </a:rPr>
              <a:t>293,000 More Impressions </a:t>
            </a:r>
            <a:r>
              <a:rPr lang="en" sz="1350">
                <a:solidFill>
                  <a:srgbClr val="FFFFFF"/>
                </a:solidFill>
                <a:latin typeface="Montserrat Medium"/>
                <a:ea typeface="Montserrat Medium"/>
                <a:cs typeface="Montserrat Medium"/>
                <a:sym typeface="Montserrat Medium"/>
              </a:rPr>
              <a:t>than the previous 3 months</a:t>
            </a:r>
            <a:endParaRPr sz="135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b="1" lang="en" sz="1350">
                <a:solidFill>
                  <a:srgbClr val="D3B261"/>
                </a:solidFill>
                <a:latin typeface="Montserrat"/>
                <a:ea typeface="Montserrat"/>
                <a:cs typeface="Montserrat"/>
                <a:sym typeface="Montserrat"/>
              </a:rPr>
              <a:t>1820 More Clicks</a:t>
            </a:r>
            <a:r>
              <a:rPr lang="en" sz="1350">
                <a:solidFill>
                  <a:srgbClr val="FFFFFF"/>
                </a:solidFill>
                <a:latin typeface="Montserrat Medium"/>
                <a:ea typeface="Montserrat Medium"/>
                <a:cs typeface="Montserrat Medium"/>
                <a:sym typeface="Montserrat Medium"/>
              </a:rPr>
              <a:t> than the </a:t>
            </a:r>
            <a:endParaRPr sz="135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350">
                <a:solidFill>
                  <a:srgbClr val="FFFFFF"/>
                </a:solidFill>
                <a:latin typeface="Montserrat Medium"/>
                <a:ea typeface="Montserrat Medium"/>
                <a:cs typeface="Montserrat Medium"/>
                <a:sym typeface="Montserrat Medium"/>
              </a:rPr>
              <a:t>previous 3 months</a:t>
            </a:r>
            <a:endParaRPr sz="1350">
              <a:solidFill>
                <a:srgbClr val="FFFFFF"/>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350">
                <a:solidFill>
                  <a:srgbClr val="FFFFFF"/>
                </a:solidFill>
                <a:latin typeface="Montserrat Medium"/>
                <a:ea typeface="Montserrat Medium"/>
                <a:cs typeface="Montserrat Medium"/>
                <a:sym typeface="Montserrat Medium"/>
              </a:rPr>
              <a:t>Improved average </a:t>
            </a:r>
            <a:r>
              <a:rPr b="1" lang="en" sz="1350">
                <a:solidFill>
                  <a:srgbClr val="D3B261"/>
                </a:solidFill>
                <a:latin typeface="Montserrat"/>
                <a:ea typeface="Montserrat"/>
                <a:cs typeface="Montserrat"/>
                <a:sym typeface="Montserrat"/>
              </a:rPr>
              <a:t>Click Through Rate</a:t>
            </a:r>
            <a:r>
              <a:rPr lang="en" sz="1350">
                <a:solidFill>
                  <a:srgbClr val="FFFFFF"/>
                </a:solidFill>
                <a:latin typeface="Montserrat Medium"/>
                <a:ea typeface="Montserrat Medium"/>
                <a:cs typeface="Montserrat Medium"/>
                <a:sym typeface="Montserrat Medium"/>
              </a:rPr>
              <a:t> (content better matched user’s search intent) </a:t>
            </a:r>
            <a:endParaRPr sz="1350">
              <a:solidFill>
                <a:srgbClr val="FFFFFF"/>
              </a:solidFill>
              <a:latin typeface="Montserrat Medium"/>
              <a:ea typeface="Montserrat Medium"/>
              <a:cs typeface="Montserrat Medium"/>
              <a:sym typeface="Montserrat Medium"/>
            </a:endParaRPr>
          </a:p>
        </p:txBody>
      </p:sp>
      <p:pic>
        <p:nvPicPr>
          <p:cNvPr id="238" name="Google Shape;238;p29"/>
          <p:cNvPicPr preferRelativeResize="0"/>
          <p:nvPr/>
        </p:nvPicPr>
        <p:blipFill>
          <a:blip r:embed="rId5">
            <a:alphaModFix/>
          </a:blip>
          <a:stretch>
            <a:fillRect/>
          </a:stretch>
        </p:blipFill>
        <p:spPr>
          <a:xfrm>
            <a:off x="5871125" y="1634100"/>
            <a:ext cx="184550" cy="152450"/>
          </a:xfrm>
          <a:prstGeom prst="rect">
            <a:avLst/>
          </a:prstGeom>
          <a:noFill/>
          <a:ln>
            <a:noFill/>
          </a:ln>
        </p:spPr>
      </p:pic>
      <p:pic>
        <p:nvPicPr>
          <p:cNvPr id="239" name="Google Shape;239;p29"/>
          <p:cNvPicPr preferRelativeResize="0"/>
          <p:nvPr/>
        </p:nvPicPr>
        <p:blipFill>
          <a:blip r:embed="rId5">
            <a:alphaModFix/>
          </a:blip>
          <a:stretch>
            <a:fillRect/>
          </a:stretch>
        </p:blipFill>
        <p:spPr>
          <a:xfrm>
            <a:off x="5871125" y="2100812"/>
            <a:ext cx="184550" cy="152450"/>
          </a:xfrm>
          <a:prstGeom prst="rect">
            <a:avLst/>
          </a:prstGeom>
          <a:noFill/>
          <a:ln>
            <a:noFill/>
          </a:ln>
        </p:spPr>
      </p:pic>
      <p:pic>
        <p:nvPicPr>
          <p:cNvPr id="240" name="Google Shape;240;p29"/>
          <p:cNvPicPr preferRelativeResize="0"/>
          <p:nvPr/>
        </p:nvPicPr>
        <p:blipFill>
          <a:blip r:embed="rId5">
            <a:alphaModFix/>
          </a:blip>
          <a:stretch>
            <a:fillRect/>
          </a:stretch>
        </p:blipFill>
        <p:spPr>
          <a:xfrm>
            <a:off x="5871125" y="2567525"/>
            <a:ext cx="184550" cy="152450"/>
          </a:xfrm>
          <a:prstGeom prst="rect">
            <a:avLst/>
          </a:prstGeom>
          <a:noFill/>
          <a:ln>
            <a:noFill/>
          </a:ln>
        </p:spPr>
      </p:pic>
      <p:pic>
        <p:nvPicPr>
          <p:cNvPr id="241" name="Google Shape;241;p29"/>
          <p:cNvPicPr preferRelativeResize="0"/>
          <p:nvPr/>
        </p:nvPicPr>
        <p:blipFill>
          <a:blip r:embed="rId6">
            <a:alphaModFix/>
          </a:blip>
          <a:stretch>
            <a:fillRect/>
          </a:stretch>
        </p:blipFill>
        <p:spPr>
          <a:xfrm>
            <a:off x="3460413" y="264813"/>
            <a:ext cx="1835750" cy="4613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30"/>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47" name="Google Shape;247;p30"/>
          <p:cNvPicPr preferRelativeResize="0"/>
          <p:nvPr/>
        </p:nvPicPr>
        <p:blipFill>
          <a:blip r:embed="rId4">
            <a:alphaModFix/>
          </a:blip>
          <a:stretch>
            <a:fillRect/>
          </a:stretch>
        </p:blipFill>
        <p:spPr>
          <a:xfrm>
            <a:off x="199650" y="189125"/>
            <a:ext cx="1216400" cy="691950"/>
          </a:xfrm>
          <a:prstGeom prst="rect">
            <a:avLst/>
          </a:prstGeom>
          <a:noFill/>
          <a:ln>
            <a:noFill/>
          </a:ln>
        </p:spPr>
      </p:pic>
      <p:pic>
        <p:nvPicPr>
          <p:cNvPr id="248" name="Google Shape;248;p30"/>
          <p:cNvPicPr preferRelativeResize="0"/>
          <p:nvPr/>
        </p:nvPicPr>
        <p:blipFill>
          <a:blip r:embed="rId5">
            <a:alphaModFix/>
          </a:blip>
          <a:stretch>
            <a:fillRect/>
          </a:stretch>
        </p:blipFill>
        <p:spPr>
          <a:xfrm>
            <a:off x="752025" y="1102798"/>
            <a:ext cx="7639949" cy="2349300"/>
          </a:xfrm>
          <a:prstGeom prst="rect">
            <a:avLst/>
          </a:prstGeom>
          <a:noFill/>
          <a:ln>
            <a:noFill/>
          </a:ln>
        </p:spPr>
      </p:pic>
      <p:sp>
        <p:nvSpPr>
          <p:cNvPr id="249" name="Google Shape;249;p30"/>
          <p:cNvSpPr txBox="1"/>
          <p:nvPr/>
        </p:nvSpPr>
        <p:spPr>
          <a:xfrm>
            <a:off x="751950" y="3605800"/>
            <a:ext cx="80508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Montserrat Medium"/>
                <a:ea typeface="Montserrat Medium"/>
                <a:cs typeface="Montserrat Medium"/>
                <a:sym typeface="Montserrat Medium"/>
              </a:rPr>
              <a:t>Thanks to the increased visibility and exposure, the law firm’s website saw a </a:t>
            </a:r>
            <a:r>
              <a:rPr b="1" lang="en" sz="1700">
                <a:solidFill>
                  <a:srgbClr val="EFC65F"/>
                </a:solidFill>
                <a:latin typeface="Montserrat"/>
                <a:ea typeface="Montserrat"/>
                <a:cs typeface="Montserrat"/>
                <a:sym typeface="Montserrat"/>
              </a:rPr>
              <a:t>63.58% increase in organic traffic</a:t>
            </a:r>
            <a:r>
              <a:rPr lang="en">
                <a:solidFill>
                  <a:schemeClr val="lt1"/>
                </a:solidFill>
                <a:latin typeface="Montserrat Medium"/>
                <a:ea typeface="Montserrat Medium"/>
                <a:cs typeface="Montserrat Medium"/>
                <a:sym typeface="Montserrat Medium"/>
              </a:rPr>
              <a:t> over the course of the first 3 months. There was also a </a:t>
            </a:r>
            <a:r>
              <a:rPr b="1" lang="en" sz="1700">
                <a:solidFill>
                  <a:srgbClr val="EFC65F"/>
                </a:solidFill>
                <a:latin typeface="Montserrat"/>
                <a:ea typeface="Montserrat"/>
                <a:cs typeface="Montserrat"/>
                <a:sym typeface="Montserrat"/>
              </a:rPr>
              <a:t>62.76% increase in users</a:t>
            </a:r>
            <a:r>
              <a:rPr lang="en">
                <a:solidFill>
                  <a:schemeClr val="lt1"/>
                </a:solidFill>
                <a:latin typeface="Montserrat Medium"/>
                <a:ea typeface="Montserrat Medium"/>
                <a:cs typeface="Montserrat Medium"/>
                <a:sym typeface="Montserrat Medium"/>
              </a:rPr>
              <a:t> to the site, bringing in an </a:t>
            </a:r>
            <a:r>
              <a:rPr b="1" lang="en" sz="1700">
                <a:solidFill>
                  <a:srgbClr val="EFC65F"/>
                </a:solidFill>
                <a:latin typeface="Montserrat"/>
                <a:ea typeface="Montserrat"/>
                <a:cs typeface="Montserrat"/>
                <a:sym typeface="Montserrat"/>
              </a:rPr>
              <a:t>additional 2,305 incoming leads</a:t>
            </a:r>
            <a:r>
              <a:rPr lang="en">
                <a:solidFill>
                  <a:schemeClr val="lt1"/>
                </a:solidFill>
                <a:latin typeface="Montserrat Medium"/>
                <a:ea typeface="Montserrat Medium"/>
                <a:cs typeface="Montserrat Medium"/>
                <a:sym typeface="Montserrat Medium"/>
              </a:rPr>
              <a:t>. Sessions also increased from 4,313 to 7,054 in 3 months.</a:t>
            </a:r>
            <a:endParaRPr>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31"/>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55" name="Google Shape;255;p31"/>
          <p:cNvPicPr preferRelativeResize="0"/>
          <p:nvPr/>
        </p:nvPicPr>
        <p:blipFill>
          <a:blip r:embed="rId4">
            <a:alphaModFix/>
          </a:blip>
          <a:stretch>
            <a:fillRect/>
          </a:stretch>
        </p:blipFill>
        <p:spPr>
          <a:xfrm>
            <a:off x="199650" y="189125"/>
            <a:ext cx="1216400" cy="691950"/>
          </a:xfrm>
          <a:prstGeom prst="rect">
            <a:avLst/>
          </a:prstGeom>
          <a:noFill/>
          <a:ln>
            <a:noFill/>
          </a:ln>
        </p:spPr>
      </p:pic>
      <p:pic>
        <p:nvPicPr>
          <p:cNvPr id="256" name="Google Shape;256;p31"/>
          <p:cNvPicPr preferRelativeResize="0"/>
          <p:nvPr/>
        </p:nvPicPr>
        <p:blipFill rotWithShape="1">
          <a:blip r:embed="rId5">
            <a:alphaModFix/>
          </a:blip>
          <a:srcRect b="0" l="0" r="0" t="4205"/>
          <a:stretch/>
        </p:blipFill>
        <p:spPr>
          <a:xfrm>
            <a:off x="1210850" y="1884475"/>
            <a:ext cx="6800849" cy="3025375"/>
          </a:xfrm>
          <a:prstGeom prst="rect">
            <a:avLst/>
          </a:prstGeom>
          <a:noFill/>
          <a:ln>
            <a:noFill/>
          </a:ln>
        </p:spPr>
      </p:pic>
      <p:sp>
        <p:nvSpPr>
          <p:cNvPr id="257" name="Google Shape;257;p31"/>
          <p:cNvSpPr txBox="1"/>
          <p:nvPr/>
        </p:nvSpPr>
        <p:spPr>
          <a:xfrm>
            <a:off x="249150" y="1053175"/>
            <a:ext cx="86457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FFFFFF"/>
                </a:solidFill>
                <a:latin typeface="Montserrat Medium"/>
                <a:ea typeface="Montserrat Medium"/>
                <a:cs typeface="Montserrat Medium"/>
                <a:sym typeface="Montserrat Medium"/>
              </a:rPr>
              <a:t>In the Google Analytics chart below you can see the growth in users over the </a:t>
            </a:r>
            <a:r>
              <a:rPr b="1" lang="en">
                <a:solidFill>
                  <a:srgbClr val="D3B261"/>
                </a:solidFill>
                <a:latin typeface="Montserrat"/>
                <a:ea typeface="Montserrat"/>
                <a:cs typeface="Montserrat"/>
                <a:sym typeface="Montserrat"/>
              </a:rPr>
              <a:t>first 3 months</a:t>
            </a:r>
            <a:r>
              <a:rPr lang="en">
                <a:solidFill>
                  <a:srgbClr val="FFFFFF"/>
                </a:solidFill>
                <a:latin typeface="Montserrat Medium"/>
                <a:ea typeface="Montserrat Medium"/>
                <a:cs typeface="Montserrat Medium"/>
                <a:sym typeface="Montserrat Medium"/>
              </a:rPr>
              <a:t>. This is sustained growth that continues to increase as the campaign progresses.</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2"/>
          <p:cNvPicPr preferRelativeResize="0"/>
          <p:nvPr/>
        </p:nvPicPr>
        <p:blipFill>
          <a:blip r:embed="rId3">
            <a:alphaModFix/>
          </a:blip>
          <a:stretch>
            <a:fillRect/>
          </a:stretch>
        </p:blipFill>
        <p:spPr>
          <a:xfrm>
            <a:off x="0" y="-12"/>
            <a:ext cx="9143990" cy="5143500"/>
          </a:xfrm>
          <a:prstGeom prst="rect">
            <a:avLst/>
          </a:prstGeom>
          <a:noFill/>
          <a:ln>
            <a:noFill/>
          </a:ln>
        </p:spPr>
      </p:pic>
      <p:pic>
        <p:nvPicPr>
          <p:cNvPr id="263" name="Google Shape;263;p32"/>
          <p:cNvPicPr preferRelativeResize="0"/>
          <p:nvPr/>
        </p:nvPicPr>
        <p:blipFill>
          <a:blip r:embed="rId4">
            <a:alphaModFix/>
          </a:blip>
          <a:stretch>
            <a:fillRect/>
          </a:stretch>
        </p:blipFill>
        <p:spPr>
          <a:xfrm>
            <a:off x="199650" y="189125"/>
            <a:ext cx="1216400" cy="691950"/>
          </a:xfrm>
          <a:prstGeom prst="rect">
            <a:avLst/>
          </a:prstGeom>
          <a:noFill/>
          <a:ln>
            <a:noFill/>
          </a:ln>
        </p:spPr>
      </p:pic>
      <p:pic>
        <p:nvPicPr>
          <p:cNvPr id="264" name="Google Shape;264;p32"/>
          <p:cNvPicPr preferRelativeResize="0"/>
          <p:nvPr/>
        </p:nvPicPr>
        <p:blipFill>
          <a:blip r:embed="rId5">
            <a:alphaModFix/>
          </a:blip>
          <a:stretch>
            <a:fillRect/>
          </a:stretch>
        </p:blipFill>
        <p:spPr>
          <a:xfrm>
            <a:off x="344325" y="1476224"/>
            <a:ext cx="3736924" cy="2392324"/>
          </a:xfrm>
          <a:prstGeom prst="rect">
            <a:avLst/>
          </a:prstGeom>
          <a:noFill/>
          <a:ln>
            <a:noFill/>
          </a:ln>
        </p:spPr>
      </p:pic>
      <p:sp>
        <p:nvSpPr>
          <p:cNvPr id="265" name="Google Shape;265;p32"/>
          <p:cNvSpPr txBox="1"/>
          <p:nvPr/>
        </p:nvSpPr>
        <p:spPr>
          <a:xfrm>
            <a:off x="4327150" y="1061850"/>
            <a:ext cx="75813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400">
                <a:solidFill>
                  <a:srgbClr val="D3B261"/>
                </a:solidFill>
                <a:latin typeface="Montserrat ExtraBold"/>
                <a:ea typeface="Montserrat ExtraBold"/>
                <a:cs typeface="Montserrat ExtraBold"/>
                <a:sym typeface="Montserrat ExtraBold"/>
              </a:rPr>
              <a:t>LINK BUILDING RESULTS</a:t>
            </a:r>
            <a:endParaRPr sz="2400">
              <a:solidFill>
                <a:srgbClr val="D3B261"/>
              </a:solidFill>
              <a:latin typeface="Montserrat ExtraBold"/>
              <a:ea typeface="Montserrat ExtraBold"/>
              <a:cs typeface="Montserrat ExtraBold"/>
              <a:sym typeface="Montserrat ExtraBold"/>
            </a:endParaRPr>
          </a:p>
        </p:txBody>
      </p:sp>
      <p:sp>
        <p:nvSpPr>
          <p:cNvPr id="266" name="Google Shape;266;p32"/>
          <p:cNvSpPr txBox="1"/>
          <p:nvPr/>
        </p:nvSpPr>
        <p:spPr>
          <a:xfrm>
            <a:off x="4327150" y="1476225"/>
            <a:ext cx="46332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Over the first 3 months of our Managed Link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Building, we saw massive growth.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This investment resulted in:</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50">
                <a:solidFill>
                  <a:srgbClr val="FFFFFF"/>
                </a:solidFill>
                <a:latin typeface="Montserrat Medium"/>
                <a:ea typeface="Montserrat Medium"/>
                <a:cs typeface="Montserrat Medium"/>
                <a:sym typeface="Montserrat Medium"/>
              </a:rPr>
              <a:t>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50">
              <a:solidFill>
                <a:srgbClr val="FFFFFF"/>
              </a:solidFill>
              <a:latin typeface="Montserrat Medium"/>
              <a:ea typeface="Montserrat Medium"/>
              <a:cs typeface="Montserrat Medium"/>
              <a:sym typeface="Montserrat Medium"/>
            </a:endParaRPr>
          </a:p>
        </p:txBody>
      </p:sp>
      <p:sp>
        <p:nvSpPr>
          <p:cNvPr id="267" name="Google Shape;267;p32"/>
          <p:cNvSpPr txBox="1"/>
          <p:nvPr/>
        </p:nvSpPr>
        <p:spPr>
          <a:xfrm>
            <a:off x="4644250" y="2565613"/>
            <a:ext cx="4101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D3B261"/>
                </a:solidFill>
                <a:latin typeface="Montserrat"/>
                <a:ea typeface="Montserrat"/>
                <a:cs typeface="Montserrat"/>
                <a:sym typeface="Montserrat"/>
              </a:rPr>
              <a:t>28+</a:t>
            </a:r>
            <a:r>
              <a:rPr lang="en">
                <a:solidFill>
                  <a:srgbClr val="FFFFFF"/>
                </a:solidFill>
                <a:latin typeface="Montserrat Medium"/>
                <a:ea typeface="Montserrat Medium"/>
                <a:cs typeface="Montserrat Medium"/>
                <a:sym typeface="Montserrat Medium"/>
              </a:rPr>
              <a:t> keywords in the top 5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(over half of which are in the top 3)</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Additional 2,305 incoming users/leads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a:solidFill>
                  <a:srgbClr val="FFFFFF"/>
                </a:solidFill>
                <a:latin typeface="Montserrat Medium"/>
                <a:ea typeface="Montserrat Medium"/>
                <a:cs typeface="Montserrat Medium"/>
                <a:sym typeface="Montserrat Medium"/>
              </a:rPr>
              <a:t>(</a:t>
            </a:r>
            <a:r>
              <a:rPr b="1" lang="en" sz="1800">
                <a:solidFill>
                  <a:srgbClr val="D3B261"/>
                </a:solidFill>
                <a:latin typeface="Montserrat"/>
                <a:ea typeface="Montserrat"/>
                <a:cs typeface="Montserrat"/>
                <a:sym typeface="Montserrat"/>
              </a:rPr>
              <a:t>62.76%</a:t>
            </a:r>
            <a:r>
              <a:rPr lang="en">
                <a:solidFill>
                  <a:srgbClr val="FFFFFF"/>
                </a:solidFill>
                <a:latin typeface="Montserrat Medium"/>
                <a:ea typeface="Montserrat Medium"/>
                <a:cs typeface="Montserrat Medium"/>
                <a:sym typeface="Montserrat Medium"/>
              </a:rPr>
              <a:t> increase)</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b="1" lang="en" sz="1800">
                <a:solidFill>
                  <a:srgbClr val="D3B261"/>
                </a:solidFill>
                <a:latin typeface="Montserrat"/>
                <a:ea typeface="Montserrat"/>
                <a:cs typeface="Montserrat"/>
                <a:sym typeface="Montserrat"/>
              </a:rPr>
              <a:t>63.58% </a:t>
            </a:r>
            <a:r>
              <a:rPr lang="en">
                <a:solidFill>
                  <a:srgbClr val="FFFFFF"/>
                </a:solidFill>
                <a:latin typeface="Montserrat Medium"/>
                <a:ea typeface="Montserrat Medium"/>
                <a:cs typeface="Montserrat Medium"/>
                <a:sym typeface="Montserrat Medium"/>
              </a:rPr>
              <a:t>increase in organic traffic</a:t>
            </a:r>
            <a:endParaRPr>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pic>
        <p:nvPicPr>
          <p:cNvPr id="268" name="Google Shape;268;p32"/>
          <p:cNvPicPr preferRelativeResize="0"/>
          <p:nvPr/>
        </p:nvPicPr>
        <p:blipFill>
          <a:blip r:embed="rId6">
            <a:alphaModFix/>
          </a:blip>
          <a:stretch>
            <a:fillRect/>
          </a:stretch>
        </p:blipFill>
        <p:spPr>
          <a:xfrm>
            <a:off x="4408700" y="2715775"/>
            <a:ext cx="235550" cy="194575"/>
          </a:xfrm>
          <a:prstGeom prst="rect">
            <a:avLst/>
          </a:prstGeom>
          <a:noFill/>
          <a:ln>
            <a:noFill/>
          </a:ln>
        </p:spPr>
      </p:pic>
      <p:pic>
        <p:nvPicPr>
          <p:cNvPr id="269" name="Google Shape;269;p32"/>
          <p:cNvPicPr preferRelativeResize="0"/>
          <p:nvPr/>
        </p:nvPicPr>
        <p:blipFill>
          <a:blip r:embed="rId6">
            <a:alphaModFix/>
          </a:blip>
          <a:stretch>
            <a:fillRect/>
          </a:stretch>
        </p:blipFill>
        <p:spPr>
          <a:xfrm>
            <a:off x="4408700" y="3397425"/>
            <a:ext cx="235550" cy="194575"/>
          </a:xfrm>
          <a:prstGeom prst="rect">
            <a:avLst/>
          </a:prstGeom>
          <a:noFill/>
          <a:ln>
            <a:noFill/>
          </a:ln>
        </p:spPr>
      </p:pic>
      <p:pic>
        <p:nvPicPr>
          <p:cNvPr id="270" name="Google Shape;270;p32"/>
          <p:cNvPicPr preferRelativeResize="0"/>
          <p:nvPr/>
        </p:nvPicPr>
        <p:blipFill>
          <a:blip r:embed="rId6">
            <a:alphaModFix/>
          </a:blip>
          <a:stretch>
            <a:fillRect/>
          </a:stretch>
        </p:blipFill>
        <p:spPr>
          <a:xfrm>
            <a:off x="4408700" y="4129300"/>
            <a:ext cx="235550" cy="1945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3"/>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276" name="Google Shape;276;p33"/>
          <p:cNvPicPr preferRelativeResize="0"/>
          <p:nvPr/>
        </p:nvPicPr>
        <p:blipFill>
          <a:blip r:embed="rId4">
            <a:alphaModFix/>
          </a:blip>
          <a:stretch>
            <a:fillRect/>
          </a:stretch>
        </p:blipFill>
        <p:spPr>
          <a:xfrm>
            <a:off x="199650" y="189125"/>
            <a:ext cx="1216400" cy="691950"/>
          </a:xfrm>
          <a:prstGeom prst="rect">
            <a:avLst/>
          </a:prstGeom>
          <a:noFill/>
          <a:ln>
            <a:noFill/>
          </a:ln>
        </p:spPr>
      </p:pic>
      <p:sp>
        <p:nvSpPr>
          <p:cNvPr id="277" name="Google Shape;277;p33"/>
          <p:cNvSpPr txBox="1"/>
          <p:nvPr/>
        </p:nvSpPr>
        <p:spPr>
          <a:xfrm>
            <a:off x="267675" y="1226975"/>
            <a:ext cx="7581300" cy="905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2600">
                <a:solidFill>
                  <a:srgbClr val="D3B261"/>
                </a:solidFill>
                <a:latin typeface="Montserrat ExtraBold"/>
                <a:ea typeface="Montserrat ExtraBold"/>
                <a:cs typeface="Montserrat ExtraBold"/>
                <a:sym typeface="Montserrat ExtraBold"/>
              </a:rPr>
              <a:t>WANT RESULTS LIKE </a:t>
            </a:r>
            <a:endParaRPr sz="2600">
              <a:solidFill>
                <a:srgbClr val="D3B261"/>
              </a:solidFill>
              <a:latin typeface="Montserrat ExtraBold"/>
              <a:ea typeface="Montserrat ExtraBold"/>
              <a:cs typeface="Montserrat ExtraBold"/>
              <a:sym typeface="Montserrat ExtraBold"/>
            </a:endParaRPr>
          </a:p>
          <a:p>
            <a:pPr indent="0" lvl="0" marL="0" rtl="0" algn="l">
              <a:lnSpc>
                <a:spcPct val="90000"/>
              </a:lnSpc>
              <a:spcBef>
                <a:spcPts val="0"/>
              </a:spcBef>
              <a:spcAft>
                <a:spcPts val="0"/>
              </a:spcAft>
              <a:buNone/>
            </a:pPr>
            <a:r>
              <a:rPr lang="en" sz="2600">
                <a:solidFill>
                  <a:srgbClr val="D3B261"/>
                </a:solidFill>
                <a:latin typeface="Montserrat ExtraBold"/>
                <a:ea typeface="Montserrat ExtraBold"/>
                <a:cs typeface="Montserrat ExtraBold"/>
                <a:sym typeface="Montserrat ExtraBold"/>
              </a:rPr>
              <a:t>THESE?</a:t>
            </a:r>
            <a:endParaRPr sz="2700">
              <a:solidFill>
                <a:srgbClr val="D3B261"/>
              </a:solidFill>
              <a:latin typeface="Montserrat ExtraBold"/>
              <a:ea typeface="Montserrat ExtraBold"/>
              <a:cs typeface="Montserrat ExtraBold"/>
              <a:sym typeface="Montserrat ExtraBold"/>
            </a:endParaRPr>
          </a:p>
        </p:txBody>
      </p:sp>
      <p:sp>
        <p:nvSpPr>
          <p:cNvPr id="278" name="Google Shape;278;p33"/>
          <p:cNvSpPr txBox="1"/>
          <p:nvPr/>
        </p:nvSpPr>
        <p:spPr>
          <a:xfrm>
            <a:off x="267675" y="2081500"/>
            <a:ext cx="46332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Simply reach out to us!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If you are uncertain of your SEO needs or which services to choose, our agency is always here</a:t>
            </a:r>
            <a:r>
              <a:rPr b="1" lang="en" sz="1300">
                <a:solidFill>
                  <a:srgbClr val="D3B261"/>
                </a:solidFill>
                <a:latin typeface="Montserrat"/>
                <a:ea typeface="Montserrat"/>
                <a:cs typeface="Montserrat"/>
                <a:sym typeface="Montserrat"/>
              </a:rPr>
              <a:t> </a:t>
            </a:r>
            <a:r>
              <a:rPr lang="en" sz="1300">
                <a:solidFill>
                  <a:srgbClr val="FFFFFF"/>
                </a:solidFill>
                <a:latin typeface="Montserrat Medium"/>
                <a:ea typeface="Montserrat Medium"/>
                <a:cs typeface="Montserrat Medium"/>
                <a:sym typeface="Montserrat Medium"/>
              </a:rPr>
              <a:t>to help you determine what you need to rank higher in the SERPs!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sz="1300">
              <a:solidFill>
                <a:srgbClr val="FFFFFF"/>
              </a:solidFill>
              <a:latin typeface="Montserrat Medium"/>
              <a:ea typeface="Montserrat Medium"/>
              <a:cs typeface="Montserrat Medium"/>
              <a:sym typeface="Montserrat Medium"/>
            </a:endParaRPr>
          </a:p>
          <a:p>
            <a:pPr indent="0" lvl="0" marL="0" rtl="0" algn="l">
              <a:spcBef>
                <a:spcPts val="0"/>
              </a:spcBef>
              <a:spcAft>
                <a:spcPts val="0"/>
              </a:spcAft>
              <a:buNone/>
            </a:pPr>
            <a:r>
              <a:rPr lang="en" sz="1300">
                <a:solidFill>
                  <a:srgbClr val="FFFFFF"/>
                </a:solidFill>
                <a:latin typeface="Montserrat Medium"/>
                <a:ea typeface="Montserrat Medium"/>
                <a:cs typeface="Montserrat Medium"/>
                <a:sym typeface="Montserrat Medium"/>
              </a:rPr>
              <a:t>Let our team manually review your brand and determine exactly what links your business needs to succeed.</a:t>
            </a:r>
            <a:endParaRPr sz="1300">
              <a:solidFill>
                <a:srgbClr val="FFFFFF"/>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