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SemiBold"/>
      <p:regular r:id="rId27"/>
      <p:bold r:id="rId28"/>
      <p:italic r:id="rId29"/>
      <p:boldItalic r:id="rId30"/>
    </p:embeddedFont>
    <p:embeddedFont>
      <p:font typeface="Montserrat Black"/>
      <p:bold r:id="rId31"/>
      <p:boldItalic r:id="rId32"/>
    </p:embeddedFont>
    <p:embeddedFont>
      <p:font typeface="Montserrat"/>
      <p:regular r:id="rId33"/>
      <p:bold r:id="rId34"/>
      <p:italic r:id="rId35"/>
      <p:boldItalic r:id="rId36"/>
    </p:embeddedFont>
    <p:embeddedFont>
      <p:font typeface="Montserrat Medium"/>
      <p:regular r:id="rId37"/>
      <p:bold r:id="rId38"/>
      <p:italic r:id="rId39"/>
      <p:boldItalic r:id="rId40"/>
    </p:embeddedFont>
    <p:embeddedFont>
      <p:font typeface="Montserrat ExtraBold"/>
      <p:bold r:id="rId41"/>
      <p:boldItalic r:id="rId42"/>
    </p:embeddedFont>
    <p:embeddedFont>
      <p:font typeface="Poppins ExtraBold"/>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Medium-boldItalic.fntdata"/><Relationship Id="rId20" Type="http://schemas.openxmlformats.org/officeDocument/2006/relationships/slide" Target="slides/slide15.xml"/><Relationship Id="rId42" Type="http://schemas.openxmlformats.org/officeDocument/2006/relationships/font" Target="fonts/MontserratExtraBold-boldItalic.fntdata"/><Relationship Id="rId41" Type="http://schemas.openxmlformats.org/officeDocument/2006/relationships/font" Target="fonts/MontserratExtraBold-bold.fntdata"/><Relationship Id="rId22" Type="http://schemas.openxmlformats.org/officeDocument/2006/relationships/slide" Target="slides/slide17.xml"/><Relationship Id="rId44" Type="http://schemas.openxmlformats.org/officeDocument/2006/relationships/font" Target="fonts/PoppinsExtraBold-boldItalic.fntdata"/><Relationship Id="rId21" Type="http://schemas.openxmlformats.org/officeDocument/2006/relationships/slide" Target="slides/slide16.xml"/><Relationship Id="rId43" Type="http://schemas.openxmlformats.org/officeDocument/2006/relationships/font" Target="fonts/PoppinsExtraBold-bold.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SemiBold-bold.fntdata"/><Relationship Id="rId27" Type="http://schemas.openxmlformats.org/officeDocument/2006/relationships/font" Target="fonts/Montserrat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lack-bold.fntdata"/><Relationship Id="rId30" Type="http://schemas.openxmlformats.org/officeDocument/2006/relationships/font" Target="fonts/MontserratSemiBold-boldItalic.fntdata"/><Relationship Id="rId11" Type="http://schemas.openxmlformats.org/officeDocument/2006/relationships/slide" Target="slides/slide6.xml"/><Relationship Id="rId33" Type="http://schemas.openxmlformats.org/officeDocument/2006/relationships/font" Target="fonts/Montserrat-regular.fntdata"/><Relationship Id="rId10" Type="http://schemas.openxmlformats.org/officeDocument/2006/relationships/slide" Target="slides/slide5.xml"/><Relationship Id="rId32" Type="http://schemas.openxmlformats.org/officeDocument/2006/relationships/font" Target="fonts/MontserratBlack-boldItalic.fntdata"/><Relationship Id="rId13" Type="http://schemas.openxmlformats.org/officeDocument/2006/relationships/slide" Target="slides/slide8.xml"/><Relationship Id="rId35" Type="http://schemas.openxmlformats.org/officeDocument/2006/relationships/font" Target="fonts/Montserrat-italic.fntdata"/><Relationship Id="rId12" Type="http://schemas.openxmlformats.org/officeDocument/2006/relationships/slide" Target="slides/slide7.xml"/><Relationship Id="rId34" Type="http://schemas.openxmlformats.org/officeDocument/2006/relationships/font" Target="fonts/Montserrat-bold.fntdata"/><Relationship Id="rId15" Type="http://schemas.openxmlformats.org/officeDocument/2006/relationships/slide" Target="slides/slide10.xml"/><Relationship Id="rId37" Type="http://schemas.openxmlformats.org/officeDocument/2006/relationships/font" Target="fonts/MontserratMedium-regular.fntdata"/><Relationship Id="rId14" Type="http://schemas.openxmlformats.org/officeDocument/2006/relationships/slide" Target="slides/slide9.xml"/><Relationship Id="rId36" Type="http://schemas.openxmlformats.org/officeDocument/2006/relationships/font" Target="fonts/Montserrat-boldItalic.fntdata"/><Relationship Id="rId17" Type="http://schemas.openxmlformats.org/officeDocument/2006/relationships/slide" Target="slides/slide12.xml"/><Relationship Id="rId39" Type="http://schemas.openxmlformats.org/officeDocument/2006/relationships/font" Target="fonts/MontserratMedium-italic.fntdata"/><Relationship Id="rId16" Type="http://schemas.openxmlformats.org/officeDocument/2006/relationships/slide" Target="slides/slide11.xml"/><Relationship Id="rId38" Type="http://schemas.openxmlformats.org/officeDocument/2006/relationships/font" Target="fonts/MontserratMedium-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ad1780542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ad1780542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ad1780542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ad1780542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ad1780542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ad1780542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ad1780542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ad1780542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ad1780542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ad1780542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ad97a4e6f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ad97a4e6f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ad97a4e6f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ad97a4e6f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ad97a4e6f8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ad97a4e6f8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ad97a4e6f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ad97a4e6f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ad97a4e6f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ad97a4e6f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ad97a4e6f8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ad97a4e6f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ad97a4e6f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ad97a4e6f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ad97a4e6f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ad97a4e6f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ad97a4e6f8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ad97a4e6f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ad97a4e6f8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ad97a4e6f8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ad97a4e6f8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ad97a4e6f8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ad97a4e6f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ad97a4e6f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ad97a4e6f8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ad97a4e6f8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ad97a4e6f8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ad97a4e6f8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ad97a4e6f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ad97a4e6f8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32.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43.png"/><Relationship Id="rId5" Type="http://schemas.openxmlformats.org/officeDocument/2006/relationships/image" Target="../media/image2.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15.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2.png"/><Relationship Id="rId5" Type="http://schemas.openxmlformats.org/officeDocument/2006/relationships/image" Target="../media/image1.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35.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 Id="rId4" Type="http://schemas.openxmlformats.org/officeDocument/2006/relationships/image" Target="../media/image2.png"/><Relationship Id="rId5"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49.png"/><Relationship Id="rId5" Type="http://schemas.openxmlformats.org/officeDocument/2006/relationships/image" Target="../media/image2.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2.png"/><Relationship Id="rId5" Type="http://schemas.openxmlformats.org/officeDocument/2006/relationships/image" Target="../media/image40.png"/><Relationship Id="rId6"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image" Target="../media/image2.png"/><Relationship Id="rId5" Type="http://schemas.openxmlformats.org/officeDocument/2006/relationships/image" Target="../media/image46.png"/><Relationship Id="rId6"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8.jpg"/><Relationship Id="rId4" Type="http://schemas.openxmlformats.org/officeDocument/2006/relationships/image" Target="../media/image2.png"/><Relationship Id="rId5"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6.jpg"/><Relationship Id="rId4" Type="http://schemas.openxmlformats.org/officeDocument/2006/relationships/image" Target="../media/image2.png"/><Relationship Id="rId5" Type="http://schemas.openxmlformats.org/officeDocument/2006/relationships/image" Target="../media/image45.png"/><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2.png"/><Relationship Id="rId6" Type="http://schemas.openxmlformats.org/officeDocument/2006/relationships/image" Target="../media/image29.png"/><Relationship Id="rId7"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42.png"/><Relationship Id="rId5"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4.jpg"/><Relationship Id="rId4" Type="http://schemas.openxmlformats.org/officeDocument/2006/relationships/image" Target="../media/image2.png"/><Relationship Id="rId11" Type="http://schemas.openxmlformats.org/officeDocument/2006/relationships/image" Target="../media/image39.png"/><Relationship Id="rId10" Type="http://schemas.openxmlformats.org/officeDocument/2006/relationships/image" Target="../media/image47.png"/><Relationship Id="rId9" Type="http://schemas.openxmlformats.org/officeDocument/2006/relationships/image" Target="../media/image38.png"/><Relationship Id="rId5" Type="http://schemas.openxmlformats.org/officeDocument/2006/relationships/image" Target="../media/image27.png"/><Relationship Id="rId6" Type="http://schemas.openxmlformats.org/officeDocument/2006/relationships/image" Target="../media/image37.png"/><Relationship Id="rId7" Type="http://schemas.openxmlformats.org/officeDocument/2006/relationships/image" Target="../media/image30.png"/><Relationship Id="rId8"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image" Target="../media/image2.png"/><Relationship Id="rId5"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8.jpg"/><Relationship Id="rId4" Type="http://schemas.openxmlformats.org/officeDocument/2006/relationships/image" Target="../media/image55.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0.jp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4443406" y="0"/>
            <a:ext cx="4700588" cy="5143500"/>
          </a:xfrm>
          <a:prstGeom prst="rect">
            <a:avLst/>
          </a:prstGeom>
          <a:noFill/>
          <a:ln>
            <a:noFill/>
          </a:ln>
        </p:spPr>
      </p:pic>
      <p:pic>
        <p:nvPicPr>
          <p:cNvPr id="56" name="Google Shape;56;p13"/>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57" name="Google Shape;57;p13"/>
          <p:cNvSpPr txBox="1"/>
          <p:nvPr/>
        </p:nvSpPr>
        <p:spPr>
          <a:xfrm>
            <a:off x="201550" y="1796475"/>
            <a:ext cx="5844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latin typeface="Montserrat Black"/>
                <a:ea typeface="Montserrat Black"/>
                <a:cs typeface="Montserrat Black"/>
                <a:sym typeface="Montserrat Black"/>
              </a:rPr>
              <a:t>LOCAL SEO CASE STUDY</a:t>
            </a:r>
            <a:endParaRPr sz="2800">
              <a:solidFill>
                <a:schemeClr val="dk1"/>
              </a:solidFill>
              <a:latin typeface="Montserrat Black"/>
              <a:ea typeface="Montserrat Black"/>
              <a:cs typeface="Montserrat Black"/>
              <a:sym typeface="Montserrat Black"/>
            </a:endParaRPr>
          </a:p>
        </p:txBody>
      </p:sp>
      <p:sp>
        <p:nvSpPr>
          <p:cNvPr id="58" name="Google Shape;58;p13"/>
          <p:cNvSpPr txBox="1"/>
          <p:nvPr/>
        </p:nvSpPr>
        <p:spPr>
          <a:xfrm>
            <a:off x="201550" y="2252300"/>
            <a:ext cx="5130000" cy="677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000">
                <a:solidFill>
                  <a:schemeClr val="dk1"/>
                </a:solidFill>
                <a:latin typeface="Montserrat ExtraBold"/>
                <a:ea typeface="Montserrat ExtraBold"/>
                <a:cs typeface="Montserrat ExtraBold"/>
                <a:sym typeface="Montserrat ExtraBold"/>
              </a:rPr>
              <a:t>FOR A MULTI-LOCATION</a:t>
            </a:r>
            <a:endParaRPr sz="20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000">
                <a:solidFill>
                  <a:schemeClr val="dk1"/>
                </a:solidFill>
                <a:latin typeface="Montserrat ExtraBold"/>
                <a:ea typeface="Montserrat ExtraBold"/>
                <a:cs typeface="Montserrat ExtraBold"/>
                <a:sym typeface="Montserrat ExtraBold"/>
              </a:rPr>
              <a:t>FRANCHISE BUSINESS</a:t>
            </a:r>
            <a:endParaRPr sz="2000">
              <a:solidFill>
                <a:schemeClr val="dk1"/>
              </a:solidFill>
              <a:latin typeface="Montserrat ExtraBold"/>
              <a:ea typeface="Montserrat ExtraBold"/>
              <a:cs typeface="Montserrat ExtraBold"/>
              <a:sym typeface="Montserrat ExtraBold"/>
            </a:endParaRPr>
          </a:p>
        </p:txBody>
      </p:sp>
      <p:sp>
        <p:nvSpPr>
          <p:cNvPr id="59" name="Google Shape;59;p13"/>
          <p:cNvSpPr txBox="1"/>
          <p:nvPr/>
        </p:nvSpPr>
        <p:spPr>
          <a:xfrm>
            <a:off x="201550" y="2827350"/>
            <a:ext cx="5130000" cy="406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1800">
                <a:solidFill>
                  <a:srgbClr val="CD152E"/>
                </a:solidFill>
                <a:latin typeface="Montserrat ExtraBold"/>
                <a:ea typeface="Montserrat ExtraBold"/>
                <a:cs typeface="Montserrat ExtraBold"/>
                <a:sym typeface="Montserrat ExtraBold"/>
              </a:rPr>
              <a:t>IN THE SPORTS MEDICINE INDUSTRY</a:t>
            </a:r>
            <a:endParaRPr sz="1800">
              <a:solidFill>
                <a:srgbClr val="CD152E"/>
              </a:solidFill>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5" name="Google Shape;65;p14"/>
          <p:cNvPicPr preferRelativeResize="0"/>
          <p:nvPr/>
        </p:nvPicPr>
        <p:blipFill>
          <a:blip r:embed="rId4">
            <a:alphaModFix/>
          </a:blip>
          <a:stretch>
            <a:fillRect/>
          </a:stretch>
        </p:blipFill>
        <p:spPr>
          <a:xfrm>
            <a:off x="4705351" y="0"/>
            <a:ext cx="4438650" cy="5143500"/>
          </a:xfrm>
          <a:prstGeom prst="rect">
            <a:avLst/>
          </a:prstGeom>
          <a:noFill/>
          <a:ln>
            <a:noFill/>
          </a:ln>
        </p:spPr>
      </p:pic>
      <p:sp>
        <p:nvSpPr>
          <p:cNvPr id="66" name="Google Shape;66;p14"/>
          <p:cNvSpPr txBox="1"/>
          <p:nvPr/>
        </p:nvSpPr>
        <p:spPr>
          <a:xfrm>
            <a:off x="285850" y="369075"/>
            <a:ext cx="513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latin typeface="Montserrat ExtraBold"/>
                <a:ea typeface="Montserrat ExtraBold"/>
                <a:cs typeface="Montserrat ExtraBold"/>
                <a:sym typeface="Montserrat ExtraBold"/>
              </a:rPr>
              <a:t>TABLE OF </a:t>
            </a:r>
            <a:r>
              <a:rPr lang="en" sz="2800">
                <a:solidFill>
                  <a:srgbClr val="CD152E"/>
                </a:solidFill>
                <a:latin typeface="Montserrat ExtraBold"/>
                <a:ea typeface="Montserrat ExtraBold"/>
                <a:cs typeface="Montserrat ExtraBold"/>
                <a:sym typeface="Montserrat ExtraBold"/>
              </a:rPr>
              <a:t>CONTENTS</a:t>
            </a:r>
            <a:endParaRPr sz="2800">
              <a:solidFill>
                <a:srgbClr val="CD152E"/>
              </a:solidFill>
              <a:latin typeface="Montserrat ExtraBold"/>
              <a:ea typeface="Montserrat ExtraBold"/>
              <a:cs typeface="Montserrat ExtraBold"/>
              <a:sym typeface="Montserrat ExtraBold"/>
            </a:endParaRPr>
          </a:p>
        </p:txBody>
      </p:sp>
      <p:sp>
        <p:nvSpPr>
          <p:cNvPr id="67" name="Google Shape;67;p14"/>
          <p:cNvSpPr txBox="1"/>
          <p:nvPr/>
        </p:nvSpPr>
        <p:spPr>
          <a:xfrm>
            <a:off x="285850" y="1124700"/>
            <a:ext cx="4354200" cy="8451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Highlights Of This </a:t>
            </a:r>
            <a:r>
              <a:rPr lang="en" sz="1300">
                <a:solidFill>
                  <a:srgbClr val="CD152E"/>
                </a:solidFill>
                <a:latin typeface="Montserrat SemiBold"/>
                <a:ea typeface="Montserrat SemiBold"/>
                <a:cs typeface="Montserrat SemiBold"/>
                <a:sym typeface="Montserrat SemiBold"/>
              </a:rPr>
              <a:t>Local SEO Case Study</a:t>
            </a:r>
            <a:endParaRPr sz="1300">
              <a:solidFill>
                <a:srgbClr val="CD152E"/>
              </a:solidFill>
              <a:latin typeface="Montserrat SemiBold"/>
              <a:ea typeface="Montserrat SemiBold"/>
              <a:cs typeface="Montserrat SemiBold"/>
              <a:sym typeface="Montserrat SemiBold"/>
            </a:endParaRPr>
          </a:p>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About the </a:t>
            </a:r>
            <a:r>
              <a:rPr lang="en" sz="1300">
                <a:solidFill>
                  <a:srgbClr val="CD152E"/>
                </a:solidFill>
                <a:latin typeface="Montserrat SemiBold"/>
                <a:ea typeface="Montserrat SemiBold"/>
                <a:cs typeface="Montserrat SemiBold"/>
                <a:sym typeface="Montserrat SemiBold"/>
              </a:rPr>
              <a:t>Client</a:t>
            </a:r>
            <a:endParaRPr sz="1300">
              <a:solidFill>
                <a:srgbClr val="CD152E"/>
              </a:solidFill>
              <a:latin typeface="Montserrat SemiBold"/>
              <a:ea typeface="Montserrat SemiBold"/>
              <a:cs typeface="Montserrat SemiBold"/>
              <a:sym typeface="Montserrat SemiBold"/>
            </a:endParaRPr>
          </a:p>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So, What Did We Do?</a:t>
            </a:r>
            <a:endParaRPr sz="1300">
              <a:latin typeface="Montserrat SemiBold"/>
              <a:ea typeface="Montserrat SemiBold"/>
              <a:cs typeface="Montserrat SemiBold"/>
              <a:sym typeface="Montserrat SemiBold"/>
            </a:endParaRPr>
          </a:p>
        </p:txBody>
      </p:sp>
      <p:sp>
        <p:nvSpPr>
          <p:cNvPr id="68" name="Google Shape;68;p14"/>
          <p:cNvSpPr txBox="1"/>
          <p:nvPr/>
        </p:nvSpPr>
        <p:spPr>
          <a:xfrm>
            <a:off x="472850" y="183395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We started by </a:t>
            </a:r>
            <a:r>
              <a:rPr lang="en">
                <a:solidFill>
                  <a:srgbClr val="CD152E"/>
                </a:solidFill>
                <a:latin typeface="Montserrat SemiBold"/>
                <a:ea typeface="Montserrat SemiBold"/>
                <a:cs typeface="Montserrat SemiBold"/>
                <a:sym typeface="Montserrat SemiBold"/>
              </a:rPr>
              <a:t>Analyzing</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Challenges Found During </a:t>
            </a:r>
            <a:r>
              <a:rPr lang="en">
                <a:solidFill>
                  <a:srgbClr val="CD152E"/>
                </a:solidFill>
                <a:latin typeface="Montserrat SemiBold"/>
                <a:ea typeface="Montserrat SemiBold"/>
                <a:cs typeface="Montserrat SemiBold"/>
                <a:sym typeface="Montserrat SemiBold"/>
              </a:rPr>
              <a:t>Local SEO Audit</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What </a:t>
            </a:r>
            <a:r>
              <a:rPr lang="en">
                <a:solidFill>
                  <a:srgbClr val="CD152E"/>
                </a:solidFill>
                <a:latin typeface="Montserrat SemiBold"/>
                <a:ea typeface="Montserrat SemiBold"/>
                <a:cs typeface="Montserrat SemiBold"/>
                <a:sym typeface="Montserrat SemiBold"/>
              </a:rPr>
              <a:t>Competitor Research</a:t>
            </a:r>
            <a:r>
              <a:rPr lang="en">
                <a:latin typeface="Montserrat SemiBold"/>
                <a:ea typeface="Montserrat SemiBold"/>
                <a:cs typeface="Montserrat SemiBold"/>
                <a:sym typeface="Montserrat SemiBold"/>
              </a:rPr>
              <a:t> Showed Us</a:t>
            </a:r>
            <a:endParaRPr>
              <a:latin typeface="Montserrat SemiBold"/>
              <a:ea typeface="Montserrat SemiBold"/>
              <a:cs typeface="Montserrat SemiBold"/>
              <a:sym typeface="Montserrat SemiBold"/>
            </a:endParaRPr>
          </a:p>
        </p:txBody>
      </p:sp>
      <p:sp>
        <p:nvSpPr>
          <p:cNvPr id="69" name="Google Shape;69;p14"/>
          <p:cNvSpPr txBox="1"/>
          <p:nvPr/>
        </p:nvSpPr>
        <p:spPr>
          <a:xfrm>
            <a:off x="275325" y="254435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The Local </a:t>
            </a:r>
            <a:r>
              <a:rPr lang="en">
                <a:solidFill>
                  <a:srgbClr val="CD152E"/>
                </a:solidFill>
                <a:latin typeface="Montserrat SemiBold"/>
                <a:ea typeface="Montserrat SemiBold"/>
                <a:cs typeface="Montserrat SemiBold"/>
                <a:sym typeface="Montserrat SemiBold"/>
              </a:rPr>
              <a:t>SEO Strategy/Plan</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The Results We Achieved</a:t>
            </a:r>
            <a:endParaRPr>
              <a:latin typeface="Montserrat SemiBold"/>
              <a:ea typeface="Montserrat SemiBold"/>
              <a:cs typeface="Montserrat SemiBold"/>
              <a:sym typeface="Montserrat SemiBold"/>
            </a:endParaRPr>
          </a:p>
          <a:p>
            <a:pPr indent="0" lvl="0" marL="457200" rtl="0" algn="l">
              <a:spcBef>
                <a:spcPts val="0"/>
              </a:spcBef>
              <a:spcAft>
                <a:spcPts val="0"/>
              </a:spcAft>
              <a:buNone/>
            </a:pPr>
            <a:r>
              <a:t/>
            </a:r>
            <a:endParaRPr>
              <a:latin typeface="Montserrat SemiBold"/>
              <a:ea typeface="Montserrat SemiBold"/>
              <a:cs typeface="Montserrat SemiBold"/>
              <a:sym typeface="Montserrat SemiBold"/>
            </a:endParaRPr>
          </a:p>
        </p:txBody>
      </p:sp>
      <p:sp>
        <p:nvSpPr>
          <p:cNvPr id="70" name="Google Shape;70;p14"/>
          <p:cNvSpPr txBox="1"/>
          <p:nvPr/>
        </p:nvSpPr>
        <p:spPr>
          <a:xfrm>
            <a:off x="472850" y="3053975"/>
            <a:ext cx="4679100" cy="1262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GMB Insights</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Geo-Grids Visibility</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Rank Tracker Results</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Mid-Size Locations Results</a:t>
            </a:r>
            <a:endParaRPr>
              <a:latin typeface="Montserrat SemiBold"/>
              <a:ea typeface="Montserrat SemiBold"/>
              <a:cs typeface="Montserrat SemiBold"/>
              <a:sym typeface="Montserrat SemiBold"/>
            </a:endParaRPr>
          </a:p>
          <a:p>
            <a:pPr indent="0" lvl="0" marL="457200" rtl="0" algn="l">
              <a:spcBef>
                <a:spcPts val="0"/>
              </a:spcBef>
              <a:spcAft>
                <a:spcPts val="0"/>
              </a:spcAft>
              <a:buNone/>
            </a:pPr>
            <a:r>
              <a:t/>
            </a:r>
            <a:endParaRPr>
              <a:latin typeface="Montserrat SemiBold"/>
              <a:ea typeface="Montserrat SemiBold"/>
              <a:cs typeface="Montserrat SemiBold"/>
              <a:sym typeface="Montserrat SemiBold"/>
            </a:endParaRPr>
          </a:p>
        </p:txBody>
      </p:sp>
      <p:sp>
        <p:nvSpPr>
          <p:cNvPr id="71" name="Google Shape;71;p14"/>
          <p:cNvSpPr txBox="1"/>
          <p:nvPr/>
        </p:nvSpPr>
        <p:spPr>
          <a:xfrm>
            <a:off x="285850" y="394870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What's Next?</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Conclusion</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solidFill>
                  <a:srgbClr val="CD152E"/>
                </a:solidFill>
                <a:latin typeface="Montserrat SemiBold"/>
                <a:ea typeface="Montserrat SemiBold"/>
                <a:cs typeface="Montserrat SemiBold"/>
                <a:sym typeface="Montserrat SemiBold"/>
              </a:rPr>
              <a:t>Get Results </a:t>
            </a:r>
            <a:r>
              <a:rPr lang="en">
                <a:latin typeface="Montserrat SemiBold"/>
                <a:ea typeface="Montserrat SemiBold"/>
                <a:cs typeface="Montserrat SemiBold"/>
                <a:sym typeface="Montserrat SemiBold"/>
              </a:rPr>
              <a:t>Like these for Your Business...</a:t>
            </a:r>
            <a:endParaRPr>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7" name="Google Shape;77;p15"/>
          <p:cNvPicPr preferRelativeResize="0"/>
          <p:nvPr/>
        </p:nvPicPr>
        <p:blipFill>
          <a:blip r:embed="rId4">
            <a:alphaModFix/>
          </a:blip>
          <a:stretch>
            <a:fillRect/>
          </a:stretch>
        </p:blipFill>
        <p:spPr>
          <a:xfrm>
            <a:off x="0" y="1059900"/>
            <a:ext cx="5592525" cy="3913050"/>
          </a:xfrm>
          <a:prstGeom prst="rect">
            <a:avLst/>
          </a:prstGeom>
          <a:noFill/>
          <a:ln>
            <a:noFill/>
          </a:ln>
        </p:spPr>
      </p:pic>
      <p:pic>
        <p:nvPicPr>
          <p:cNvPr id="78" name="Google Shape;78;p15"/>
          <p:cNvPicPr preferRelativeResize="0"/>
          <p:nvPr/>
        </p:nvPicPr>
        <p:blipFill>
          <a:blip r:embed="rId5">
            <a:alphaModFix/>
          </a:blip>
          <a:stretch>
            <a:fillRect/>
          </a:stretch>
        </p:blipFill>
        <p:spPr>
          <a:xfrm>
            <a:off x="226800" y="152475"/>
            <a:ext cx="640450" cy="640450"/>
          </a:xfrm>
          <a:prstGeom prst="rect">
            <a:avLst/>
          </a:prstGeom>
          <a:noFill/>
          <a:ln>
            <a:noFill/>
          </a:ln>
        </p:spPr>
      </p:pic>
      <p:pic>
        <p:nvPicPr>
          <p:cNvPr id="79" name="Google Shape;79;p15"/>
          <p:cNvPicPr preferRelativeResize="0"/>
          <p:nvPr/>
        </p:nvPicPr>
        <p:blipFill>
          <a:blip r:embed="rId6">
            <a:alphaModFix/>
          </a:blip>
          <a:stretch>
            <a:fillRect/>
          </a:stretch>
        </p:blipFill>
        <p:spPr>
          <a:xfrm>
            <a:off x="3905250" y="0"/>
            <a:ext cx="5238750" cy="5143500"/>
          </a:xfrm>
          <a:prstGeom prst="rect">
            <a:avLst/>
          </a:prstGeom>
          <a:noFill/>
          <a:ln>
            <a:noFill/>
          </a:ln>
        </p:spPr>
      </p:pic>
      <p:sp>
        <p:nvSpPr>
          <p:cNvPr id="80" name="Google Shape;80;p15"/>
          <p:cNvSpPr txBox="1"/>
          <p:nvPr/>
        </p:nvSpPr>
        <p:spPr>
          <a:xfrm>
            <a:off x="295675" y="1785413"/>
            <a:ext cx="47763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Medium"/>
                <a:ea typeface="Montserrat Medium"/>
                <a:cs typeface="Montserrat Medium"/>
                <a:sym typeface="Montserrat Medium"/>
              </a:rPr>
              <a:t>In this case study, we will analyze the Local SEO approach that brought dominating results in the Local Map Pack and Organic SERPs for our multi-location Franchise client. </a:t>
            </a:r>
            <a:endParaRPr sz="1200">
              <a:solidFill>
                <a:schemeClr val="lt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200">
              <a:solidFill>
                <a:schemeClr val="lt1"/>
              </a:solidFill>
              <a:latin typeface="Montserrat Medium"/>
              <a:ea typeface="Montserrat Medium"/>
              <a:cs typeface="Montserrat Medium"/>
              <a:sym typeface="Montserrat Medium"/>
            </a:endParaRPr>
          </a:p>
        </p:txBody>
      </p:sp>
      <p:sp>
        <p:nvSpPr>
          <p:cNvPr id="81" name="Google Shape;81;p15"/>
          <p:cNvSpPr txBox="1"/>
          <p:nvPr/>
        </p:nvSpPr>
        <p:spPr>
          <a:xfrm>
            <a:off x="295675" y="2571750"/>
            <a:ext cx="36981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Montserrat Medium"/>
                <a:ea typeface="Montserrat Medium"/>
                <a:cs typeface="Montserrat Medium"/>
                <a:sym typeface="Montserrat Medium"/>
              </a:rPr>
              <a:t>For about 6-7 months, we have seen how the results in visibility improvement have led to an average of </a:t>
            </a:r>
            <a:r>
              <a:rPr b="1" lang="en" sz="1500">
                <a:solidFill>
                  <a:srgbClr val="CD152E"/>
                </a:solidFill>
                <a:latin typeface="Montserrat"/>
                <a:ea typeface="Montserrat"/>
                <a:cs typeface="Montserrat"/>
                <a:sym typeface="Montserrat"/>
              </a:rPr>
              <a:t>351% INCREASE IN PHONE CALLS</a:t>
            </a:r>
            <a:r>
              <a:rPr lang="en" sz="1200">
                <a:solidFill>
                  <a:schemeClr val="lt1"/>
                </a:solidFill>
                <a:latin typeface="Montserrat Medium"/>
                <a:ea typeface="Montserrat Medium"/>
                <a:cs typeface="Montserrat Medium"/>
                <a:sym typeface="Montserrat Medium"/>
              </a:rPr>
              <a:t> across all locations.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chemeClr val="lt1"/>
                </a:solidFill>
                <a:latin typeface="Montserrat Medium"/>
                <a:ea typeface="Montserrat Medium"/>
                <a:cs typeface="Montserrat Medium"/>
                <a:sym typeface="Montserrat Medium"/>
              </a:rPr>
              <a:t>This period has also made it possible for us to rotate between focus keywords and achieve dominating Visibility in Maps and SERPs for a broad range of highly-searched money terms for this multi-location franchise.</a:t>
            </a:r>
            <a:endParaRPr sz="12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87" name="Google Shape;87;p16"/>
          <p:cNvPicPr preferRelativeResize="0"/>
          <p:nvPr/>
        </p:nvPicPr>
        <p:blipFill>
          <a:blip r:embed="rId4">
            <a:alphaModFix/>
          </a:blip>
          <a:stretch>
            <a:fillRect/>
          </a:stretch>
        </p:blipFill>
        <p:spPr>
          <a:xfrm>
            <a:off x="-30725" y="62525"/>
            <a:ext cx="7639050" cy="5143500"/>
          </a:xfrm>
          <a:prstGeom prst="rect">
            <a:avLst/>
          </a:prstGeom>
          <a:noFill/>
          <a:ln>
            <a:noFill/>
          </a:ln>
        </p:spPr>
      </p:pic>
      <p:pic>
        <p:nvPicPr>
          <p:cNvPr id="88" name="Google Shape;88;p16"/>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89" name="Google Shape;89;p16"/>
          <p:cNvSpPr txBox="1"/>
          <p:nvPr/>
        </p:nvSpPr>
        <p:spPr>
          <a:xfrm>
            <a:off x="0" y="1239400"/>
            <a:ext cx="4018800" cy="726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2200">
                <a:latin typeface="Montserrat ExtraBold"/>
                <a:ea typeface="Montserrat ExtraBold"/>
                <a:cs typeface="Montserrat ExtraBold"/>
                <a:sym typeface="Montserrat ExtraBold"/>
              </a:rPr>
              <a:t>HIGHLIGHTS OF THIS</a:t>
            </a:r>
            <a:endParaRPr sz="2200">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None/>
            </a:pPr>
            <a:r>
              <a:rPr lang="en" sz="2200">
                <a:solidFill>
                  <a:srgbClr val="CD152E"/>
                </a:solidFill>
                <a:latin typeface="Montserrat ExtraBold"/>
                <a:ea typeface="Montserrat ExtraBold"/>
                <a:cs typeface="Montserrat ExtraBold"/>
                <a:sym typeface="Montserrat ExtraBold"/>
              </a:rPr>
              <a:t>LOCAL SEO CASE STUDY</a:t>
            </a:r>
            <a:endParaRPr sz="2200">
              <a:solidFill>
                <a:srgbClr val="CD152E"/>
              </a:solidFill>
              <a:latin typeface="Montserrat ExtraBold"/>
              <a:ea typeface="Montserrat ExtraBold"/>
              <a:cs typeface="Montserrat ExtraBold"/>
              <a:sym typeface="Montserrat ExtraBold"/>
            </a:endParaRPr>
          </a:p>
        </p:txBody>
      </p:sp>
      <p:sp>
        <p:nvSpPr>
          <p:cNvPr id="90" name="Google Shape;90;p16"/>
          <p:cNvSpPr txBox="1"/>
          <p:nvPr/>
        </p:nvSpPr>
        <p:spPr>
          <a:xfrm>
            <a:off x="4670700" y="634025"/>
            <a:ext cx="4473300" cy="3617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Niche: </a:t>
            </a:r>
            <a:r>
              <a:rPr b="1" lang="en" sz="1600">
                <a:solidFill>
                  <a:srgbClr val="CD152E"/>
                </a:solidFill>
                <a:latin typeface="Montserrat"/>
                <a:ea typeface="Montserrat"/>
                <a:cs typeface="Montserrat"/>
                <a:sym typeface="Montserrat"/>
              </a:rPr>
              <a:t>Sports Medicine</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Search volume total of focus keywords: </a:t>
            </a:r>
            <a:r>
              <a:rPr b="1" lang="en" sz="1600">
                <a:solidFill>
                  <a:srgbClr val="CD152E"/>
                </a:solidFill>
                <a:latin typeface="Montserrat"/>
                <a:ea typeface="Montserrat"/>
                <a:cs typeface="Montserrat"/>
                <a:sym typeface="Montserrat"/>
              </a:rPr>
              <a:t>200K/month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Average CPC for the target keyword: </a:t>
            </a:r>
            <a:r>
              <a:rPr b="1" lang="en" sz="1600">
                <a:solidFill>
                  <a:srgbClr val="CD152E"/>
                </a:solidFill>
                <a:latin typeface="Montserrat"/>
                <a:ea typeface="Montserrat"/>
                <a:cs typeface="Montserrat"/>
                <a:sym typeface="Montserrat"/>
              </a:rPr>
              <a:t>$17.97</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Population sizes of target locations vary between </a:t>
            </a:r>
            <a:endParaRPr sz="1300">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b="1" lang="en" sz="1600">
                <a:solidFill>
                  <a:srgbClr val="CD152E"/>
                </a:solidFill>
                <a:latin typeface="Montserrat"/>
                <a:ea typeface="Montserrat"/>
                <a:cs typeface="Montserrat"/>
                <a:sym typeface="Montserrat"/>
              </a:rPr>
              <a:t>250,000 to over 2 million</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Search Volume for Main Term: </a:t>
            </a:r>
            <a:r>
              <a:rPr b="1" lang="en" sz="1600">
                <a:solidFill>
                  <a:srgbClr val="CD152E"/>
                </a:solidFill>
                <a:latin typeface="Montserrat"/>
                <a:ea typeface="Montserrat"/>
                <a:cs typeface="Montserrat"/>
                <a:sym typeface="Montserrat"/>
              </a:rPr>
              <a:t>41K/month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Competition Level: </a:t>
            </a:r>
            <a:r>
              <a:rPr b="1" lang="en" sz="1600">
                <a:solidFill>
                  <a:srgbClr val="CD152E"/>
                </a:solidFill>
                <a:latin typeface="Montserrat"/>
                <a:ea typeface="Montserrat"/>
                <a:cs typeface="Montserrat"/>
                <a:sym typeface="Montserrat"/>
              </a:rPr>
              <a:t>High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Achievement: </a:t>
            </a:r>
            <a:r>
              <a:rPr b="1" lang="en" sz="1600">
                <a:solidFill>
                  <a:srgbClr val="CD152E"/>
                </a:solidFill>
                <a:latin typeface="Montserrat"/>
                <a:ea typeface="Montserrat"/>
                <a:cs typeface="Montserrat"/>
                <a:sym typeface="Montserrat"/>
              </a:rPr>
              <a:t>Ranking in Less than </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b="1" lang="en" sz="1600">
                <a:solidFill>
                  <a:srgbClr val="CD152E"/>
                </a:solidFill>
                <a:latin typeface="Montserrat"/>
                <a:ea typeface="Montserrat"/>
                <a:cs typeface="Montserrat"/>
                <a:sym typeface="Montserrat"/>
              </a:rPr>
              <a:t>7 Months</a:t>
            </a:r>
            <a:endParaRPr b="1" sz="1600">
              <a:solidFill>
                <a:srgbClr val="CD152E"/>
              </a:solidFill>
              <a:latin typeface="Montserrat"/>
              <a:ea typeface="Montserrat"/>
              <a:cs typeface="Montserrat"/>
              <a:sym typeface="Montserrat"/>
            </a:endParaRPr>
          </a:p>
        </p:txBody>
      </p:sp>
      <p:pic>
        <p:nvPicPr>
          <p:cNvPr id="91" name="Google Shape;91;p16"/>
          <p:cNvPicPr preferRelativeResize="0"/>
          <p:nvPr/>
        </p:nvPicPr>
        <p:blipFill>
          <a:blip r:embed="rId6">
            <a:alphaModFix/>
          </a:blip>
          <a:stretch>
            <a:fillRect/>
          </a:stretch>
        </p:blipFill>
        <p:spPr>
          <a:xfrm>
            <a:off x="4506225" y="792925"/>
            <a:ext cx="164475" cy="164475"/>
          </a:xfrm>
          <a:prstGeom prst="rect">
            <a:avLst/>
          </a:prstGeom>
          <a:noFill/>
          <a:ln>
            <a:noFill/>
          </a:ln>
        </p:spPr>
      </p:pic>
      <p:pic>
        <p:nvPicPr>
          <p:cNvPr id="92" name="Google Shape;92;p16"/>
          <p:cNvPicPr preferRelativeResize="0"/>
          <p:nvPr/>
        </p:nvPicPr>
        <p:blipFill>
          <a:blip r:embed="rId6">
            <a:alphaModFix/>
          </a:blip>
          <a:stretch>
            <a:fillRect/>
          </a:stretch>
        </p:blipFill>
        <p:spPr>
          <a:xfrm>
            <a:off x="4506213" y="1115600"/>
            <a:ext cx="164475" cy="164475"/>
          </a:xfrm>
          <a:prstGeom prst="rect">
            <a:avLst/>
          </a:prstGeom>
          <a:noFill/>
          <a:ln>
            <a:noFill/>
          </a:ln>
        </p:spPr>
      </p:pic>
      <p:pic>
        <p:nvPicPr>
          <p:cNvPr id="93" name="Google Shape;93;p16"/>
          <p:cNvPicPr preferRelativeResize="0"/>
          <p:nvPr/>
        </p:nvPicPr>
        <p:blipFill>
          <a:blip r:embed="rId6">
            <a:alphaModFix/>
          </a:blip>
          <a:stretch>
            <a:fillRect/>
          </a:stretch>
        </p:blipFill>
        <p:spPr>
          <a:xfrm>
            <a:off x="4506225" y="1799475"/>
            <a:ext cx="164475" cy="164475"/>
          </a:xfrm>
          <a:prstGeom prst="rect">
            <a:avLst/>
          </a:prstGeom>
          <a:noFill/>
          <a:ln>
            <a:noFill/>
          </a:ln>
        </p:spPr>
      </p:pic>
      <p:pic>
        <p:nvPicPr>
          <p:cNvPr id="94" name="Google Shape;94;p16"/>
          <p:cNvPicPr preferRelativeResize="0"/>
          <p:nvPr/>
        </p:nvPicPr>
        <p:blipFill>
          <a:blip r:embed="rId6">
            <a:alphaModFix/>
          </a:blip>
          <a:stretch>
            <a:fillRect/>
          </a:stretch>
        </p:blipFill>
        <p:spPr>
          <a:xfrm>
            <a:off x="4506213" y="2157825"/>
            <a:ext cx="164475" cy="164475"/>
          </a:xfrm>
          <a:prstGeom prst="rect">
            <a:avLst/>
          </a:prstGeom>
          <a:noFill/>
          <a:ln>
            <a:noFill/>
          </a:ln>
        </p:spPr>
      </p:pic>
      <p:pic>
        <p:nvPicPr>
          <p:cNvPr id="95" name="Google Shape;95;p16"/>
          <p:cNvPicPr preferRelativeResize="0"/>
          <p:nvPr/>
        </p:nvPicPr>
        <p:blipFill>
          <a:blip r:embed="rId6">
            <a:alphaModFix/>
          </a:blip>
          <a:stretch>
            <a:fillRect/>
          </a:stretch>
        </p:blipFill>
        <p:spPr>
          <a:xfrm>
            <a:off x="4506225" y="2841700"/>
            <a:ext cx="164475" cy="164475"/>
          </a:xfrm>
          <a:prstGeom prst="rect">
            <a:avLst/>
          </a:prstGeom>
          <a:noFill/>
          <a:ln>
            <a:noFill/>
          </a:ln>
        </p:spPr>
      </p:pic>
      <p:pic>
        <p:nvPicPr>
          <p:cNvPr id="96" name="Google Shape;96;p16"/>
          <p:cNvPicPr preferRelativeResize="0"/>
          <p:nvPr/>
        </p:nvPicPr>
        <p:blipFill>
          <a:blip r:embed="rId6">
            <a:alphaModFix/>
          </a:blip>
          <a:stretch>
            <a:fillRect/>
          </a:stretch>
        </p:blipFill>
        <p:spPr>
          <a:xfrm>
            <a:off x="4506213" y="3200050"/>
            <a:ext cx="164475" cy="164475"/>
          </a:xfrm>
          <a:prstGeom prst="rect">
            <a:avLst/>
          </a:prstGeom>
          <a:noFill/>
          <a:ln>
            <a:noFill/>
          </a:ln>
        </p:spPr>
      </p:pic>
      <p:pic>
        <p:nvPicPr>
          <p:cNvPr id="97" name="Google Shape;97;p16"/>
          <p:cNvPicPr preferRelativeResize="0"/>
          <p:nvPr/>
        </p:nvPicPr>
        <p:blipFill>
          <a:blip r:embed="rId6">
            <a:alphaModFix/>
          </a:blip>
          <a:stretch>
            <a:fillRect/>
          </a:stretch>
        </p:blipFill>
        <p:spPr>
          <a:xfrm>
            <a:off x="4506213" y="3558400"/>
            <a:ext cx="164475" cy="164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3" name="Google Shape;103;p17"/>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04" name="Google Shape;104;p17"/>
          <p:cNvPicPr preferRelativeResize="0"/>
          <p:nvPr/>
        </p:nvPicPr>
        <p:blipFill>
          <a:blip r:embed="rId5">
            <a:alphaModFix/>
          </a:blip>
          <a:stretch>
            <a:fillRect/>
          </a:stretch>
        </p:blipFill>
        <p:spPr>
          <a:xfrm>
            <a:off x="-2" y="1229175"/>
            <a:ext cx="1896275" cy="3914325"/>
          </a:xfrm>
          <a:prstGeom prst="rect">
            <a:avLst/>
          </a:prstGeom>
          <a:noFill/>
          <a:ln>
            <a:noFill/>
          </a:ln>
        </p:spPr>
      </p:pic>
      <p:pic>
        <p:nvPicPr>
          <p:cNvPr id="105" name="Google Shape;105;p17"/>
          <p:cNvPicPr preferRelativeResize="0"/>
          <p:nvPr/>
        </p:nvPicPr>
        <p:blipFill>
          <a:blip r:embed="rId6">
            <a:alphaModFix/>
          </a:blip>
          <a:stretch>
            <a:fillRect/>
          </a:stretch>
        </p:blipFill>
        <p:spPr>
          <a:xfrm>
            <a:off x="7297900" y="0"/>
            <a:ext cx="1846111" cy="3914326"/>
          </a:xfrm>
          <a:prstGeom prst="rect">
            <a:avLst/>
          </a:prstGeom>
          <a:noFill/>
          <a:ln>
            <a:noFill/>
          </a:ln>
        </p:spPr>
      </p:pic>
      <p:sp>
        <p:nvSpPr>
          <p:cNvPr id="106" name="Google Shape;106;p17"/>
          <p:cNvSpPr txBox="1"/>
          <p:nvPr/>
        </p:nvSpPr>
        <p:spPr>
          <a:xfrm>
            <a:off x="2277025" y="407375"/>
            <a:ext cx="513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1"/>
                </a:solidFill>
                <a:latin typeface="Poppins ExtraBold"/>
                <a:ea typeface="Poppins ExtraBold"/>
                <a:cs typeface="Poppins ExtraBold"/>
                <a:sym typeface="Poppins ExtraBold"/>
              </a:rPr>
              <a:t>ABOUT THE </a:t>
            </a:r>
            <a:r>
              <a:rPr lang="en" sz="2600">
                <a:solidFill>
                  <a:srgbClr val="CD152E"/>
                </a:solidFill>
                <a:latin typeface="Poppins ExtraBold"/>
                <a:ea typeface="Poppins ExtraBold"/>
                <a:cs typeface="Poppins ExtraBold"/>
                <a:sym typeface="Poppins ExtraBold"/>
              </a:rPr>
              <a:t>CLIENT</a:t>
            </a:r>
            <a:endParaRPr sz="2600">
              <a:solidFill>
                <a:srgbClr val="CD152E"/>
              </a:solidFill>
              <a:latin typeface="Poppins ExtraBold"/>
              <a:ea typeface="Poppins ExtraBold"/>
              <a:cs typeface="Poppins ExtraBold"/>
              <a:sym typeface="Poppins ExtraBold"/>
            </a:endParaRPr>
          </a:p>
        </p:txBody>
      </p:sp>
      <p:sp>
        <p:nvSpPr>
          <p:cNvPr id="107" name="Google Shape;107;p17"/>
          <p:cNvSpPr txBox="1"/>
          <p:nvPr/>
        </p:nvSpPr>
        <p:spPr>
          <a:xfrm>
            <a:off x="2277025" y="992375"/>
            <a:ext cx="4640100" cy="424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The goal was to increase the online visibility and, in turn, revenue for all locations.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Aside from the Local SEO efforts they planned to make, they had also been actively running Paid Ads. However, they were not overly pleased with their current results.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Not being able to rely on cost-effective organic traffic wasn’t a sustainable situation for long term success.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The idea was to get started with a Local SEO Strategy for their, at the time, less than 100 locations. Due to marketing budget constraints at a corporate level, we had to reduce the campaign to our Basic Local SEO Plan and decided to check back on results after a quarter to determine how we would be moving forward with our partnership.</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now manage over </a:t>
            </a:r>
            <a:r>
              <a:rPr lang="en" sz="1200">
                <a:solidFill>
                  <a:srgbClr val="CD152E"/>
                </a:solidFill>
                <a:latin typeface="Montserrat ExtraBold"/>
                <a:ea typeface="Montserrat ExtraBold"/>
                <a:cs typeface="Montserrat ExtraBold"/>
                <a:sym typeface="Montserrat ExtraBold"/>
              </a:rPr>
              <a:t>170 ACTIVE LOCATIONS</a:t>
            </a:r>
            <a:r>
              <a:rPr lang="en" sz="1200">
                <a:latin typeface="Montserrat SemiBold"/>
                <a:ea typeface="Montserrat SemiBold"/>
                <a:cs typeface="Montserrat SemiBold"/>
                <a:sym typeface="Montserrat SemiBold"/>
              </a:rPr>
              <a:t>, and the franchise is continuously growing, opening more locations, and expanding their services. </a:t>
            </a:r>
            <a:endParaRPr sz="12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3" name="Google Shape;113;p18"/>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14" name="Google Shape;114;p18"/>
          <p:cNvPicPr preferRelativeResize="0"/>
          <p:nvPr/>
        </p:nvPicPr>
        <p:blipFill>
          <a:blip r:embed="rId5">
            <a:alphaModFix/>
          </a:blip>
          <a:stretch>
            <a:fillRect/>
          </a:stretch>
        </p:blipFill>
        <p:spPr>
          <a:xfrm>
            <a:off x="3880500" y="2988550"/>
            <a:ext cx="5263501" cy="2077349"/>
          </a:xfrm>
          <a:prstGeom prst="rect">
            <a:avLst/>
          </a:prstGeom>
          <a:noFill/>
          <a:ln>
            <a:noFill/>
          </a:ln>
        </p:spPr>
      </p:pic>
      <p:pic>
        <p:nvPicPr>
          <p:cNvPr id="115" name="Google Shape;115;p18"/>
          <p:cNvPicPr preferRelativeResize="0"/>
          <p:nvPr/>
        </p:nvPicPr>
        <p:blipFill>
          <a:blip r:embed="rId6">
            <a:alphaModFix/>
          </a:blip>
          <a:stretch>
            <a:fillRect/>
          </a:stretch>
        </p:blipFill>
        <p:spPr>
          <a:xfrm>
            <a:off x="0" y="0"/>
            <a:ext cx="5365751" cy="2365350"/>
          </a:xfrm>
          <a:prstGeom prst="rect">
            <a:avLst/>
          </a:prstGeom>
          <a:noFill/>
          <a:ln>
            <a:noFill/>
          </a:ln>
        </p:spPr>
      </p:pic>
      <p:sp>
        <p:nvSpPr>
          <p:cNvPr id="116" name="Google Shape;116;p18"/>
          <p:cNvSpPr txBox="1"/>
          <p:nvPr/>
        </p:nvSpPr>
        <p:spPr>
          <a:xfrm>
            <a:off x="5783525" y="869125"/>
            <a:ext cx="3058800" cy="2350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latin typeface="Montserrat SemiBold"/>
                <a:ea typeface="Montserrat SemiBold"/>
                <a:cs typeface="Montserrat SemiBold"/>
                <a:sym typeface="Montserrat SemiBold"/>
              </a:rPr>
              <a:t>Technical SEO/Website Issues </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On-Page SEO</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Backlink Graph</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Citations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NAP Consistency</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GMB Listing Issues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Content Analysis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Competitor Research</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a:latin typeface="Montserrat SemiBold"/>
              <a:ea typeface="Montserrat SemiBold"/>
              <a:cs typeface="Montserrat SemiBold"/>
              <a:sym typeface="Montserrat SemiBold"/>
            </a:endParaRPr>
          </a:p>
        </p:txBody>
      </p:sp>
      <p:sp>
        <p:nvSpPr>
          <p:cNvPr id="117" name="Google Shape;117;p18"/>
          <p:cNvSpPr txBox="1"/>
          <p:nvPr/>
        </p:nvSpPr>
        <p:spPr>
          <a:xfrm>
            <a:off x="5569725" y="152475"/>
            <a:ext cx="2909100" cy="82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dk1"/>
                </a:solidFill>
                <a:latin typeface="Montserrat ExtraBold"/>
                <a:ea typeface="Montserrat ExtraBold"/>
                <a:cs typeface="Montserrat ExtraBold"/>
                <a:sym typeface="Montserrat ExtraBold"/>
              </a:rPr>
              <a:t>WE STARTED BY </a:t>
            </a:r>
            <a:endParaRPr sz="2300">
              <a:solidFill>
                <a:schemeClr val="dk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300">
                <a:solidFill>
                  <a:srgbClr val="CD152E"/>
                </a:solidFill>
                <a:latin typeface="Montserrat ExtraBold"/>
                <a:ea typeface="Montserrat ExtraBold"/>
                <a:cs typeface="Montserrat ExtraBold"/>
                <a:sym typeface="Montserrat ExtraBold"/>
              </a:rPr>
              <a:t>ANALYZING:</a:t>
            </a:r>
            <a:endParaRPr sz="2300">
              <a:solidFill>
                <a:srgbClr val="CD152E"/>
              </a:solidFill>
              <a:latin typeface="Montserrat ExtraBold"/>
              <a:ea typeface="Montserrat ExtraBold"/>
              <a:cs typeface="Montserrat ExtraBold"/>
              <a:sym typeface="Montserrat ExtraBold"/>
            </a:endParaRPr>
          </a:p>
        </p:txBody>
      </p:sp>
      <p:pic>
        <p:nvPicPr>
          <p:cNvPr id="118" name="Google Shape;118;p18"/>
          <p:cNvPicPr preferRelativeResize="0"/>
          <p:nvPr/>
        </p:nvPicPr>
        <p:blipFill>
          <a:blip r:embed="rId7">
            <a:alphaModFix/>
          </a:blip>
          <a:stretch>
            <a:fillRect/>
          </a:stretch>
        </p:blipFill>
        <p:spPr>
          <a:xfrm>
            <a:off x="5661075" y="995325"/>
            <a:ext cx="135625" cy="135625"/>
          </a:xfrm>
          <a:prstGeom prst="rect">
            <a:avLst/>
          </a:prstGeom>
          <a:noFill/>
          <a:ln>
            <a:noFill/>
          </a:ln>
        </p:spPr>
      </p:pic>
      <p:pic>
        <p:nvPicPr>
          <p:cNvPr id="119" name="Google Shape;119;p18"/>
          <p:cNvPicPr preferRelativeResize="0"/>
          <p:nvPr/>
        </p:nvPicPr>
        <p:blipFill>
          <a:blip r:embed="rId7">
            <a:alphaModFix/>
          </a:blip>
          <a:stretch>
            <a:fillRect/>
          </a:stretch>
        </p:blipFill>
        <p:spPr>
          <a:xfrm>
            <a:off x="5661075" y="1220150"/>
            <a:ext cx="135625" cy="135625"/>
          </a:xfrm>
          <a:prstGeom prst="rect">
            <a:avLst/>
          </a:prstGeom>
          <a:noFill/>
          <a:ln>
            <a:noFill/>
          </a:ln>
        </p:spPr>
      </p:pic>
      <p:pic>
        <p:nvPicPr>
          <p:cNvPr id="120" name="Google Shape;120;p18"/>
          <p:cNvPicPr preferRelativeResize="0"/>
          <p:nvPr/>
        </p:nvPicPr>
        <p:blipFill>
          <a:blip r:embed="rId7">
            <a:alphaModFix/>
          </a:blip>
          <a:stretch>
            <a:fillRect/>
          </a:stretch>
        </p:blipFill>
        <p:spPr>
          <a:xfrm>
            <a:off x="5661075" y="1461225"/>
            <a:ext cx="135625" cy="135625"/>
          </a:xfrm>
          <a:prstGeom prst="rect">
            <a:avLst/>
          </a:prstGeom>
          <a:noFill/>
          <a:ln>
            <a:noFill/>
          </a:ln>
        </p:spPr>
      </p:pic>
      <p:pic>
        <p:nvPicPr>
          <p:cNvPr id="121" name="Google Shape;121;p18"/>
          <p:cNvPicPr preferRelativeResize="0"/>
          <p:nvPr/>
        </p:nvPicPr>
        <p:blipFill>
          <a:blip r:embed="rId7">
            <a:alphaModFix/>
          </a:blip>
          <a:stretch>
            <a:fillRect/>
          </a:stretch>
        </p:blipFill>
        <p:spPr>
          <a:xfrm>
            <a:off x="5661075" y="1702300"/>
            <a:ext cx="135625" cy="135625"/>
          </a:xfrm>
          <a:prstGeom prst="rect">
            <a:avLst/>
          </a:prstGeom>
          <a:noFill/>
          <a:ln>
            <a:noFill/>
          </a:ln>
        </p:spPr>
      </p:pic>
      <p:pic>
        <p:nvPicPr>
          <p:cNvPr id="122" name="Google Shape;122;p18"/>
          <p:cNvPicPr preferRelativeResize="0"/>
          <p:nvPr/>
        </p:nvPicPr>
        <p:blipFill>
          <a:blip r:embed="rId7">
            <a:alphaModFix/>
          </a:blip>
          <a:stretch>
            <a:fillRect/>
          </a:stretch>
        </p:blipFill>
        <p:spPr>
          <a:xfrm>
            <a:off x="5661075" y="1960275"/>
            <a:ext cx="135625" cy="135625"/>
          </a:xfrm>
          <a:prstGeom prst="rect">
            <a:avLst/>
          </a:prstGeom>
          <a:noFill/>
          <a:ln>
            <a:noFill/>
          </a:ln>
        </p:spPr>
      </p:pic>
      <p:pic>
        <p:nvPicPr>
          <p:cNvPr id="123" name="Google Shape;123;p18"/>
          <p:cNvPicPr preferRelativeResize="0"/>
          <p:nvPr/>
        </p:nvPicPr>
        <p:blipFill>
          <a:blip r:embed="rId7">
            <a:alphaModFix/>
          </a:blip>
          <a:stretch>
            <a:fillRect/>
          </a:stretch>
        </p:blipFill>
        <p:spPr>
          <a:xfrm>
            <a:off x="5661075" y="2203200"/>
            <a:ext cx="135625" cy="135625"/>
          </a:xfrm>
          <a:prstGeom prst="rect">
            <a:avLst/>
          </a:prstGeom>
          <a:noFill/>
          <a:ln>
            <a:noFill/>
          </a:ln>
        </p:spPr>
      </p:pic>
      <p:pic>
        <p:nvPicPr>
          <p:cNvPr id="124" name="Google Shape;124;p18"/>
          <p:cNvPicPr preferRelativeResize="0"/>
          <p:nvPr/>
        </p:nvPicPr>
        <p:blipFill>
          <a:blip r:embed="rId7">
            <a:alphaModFix/>
          </a:blip>
          <a:stretch>
            <a:fillRect/>
          </a:stretch>
        </p:blipFill>
        <p:spPr>
          <a:xfrm>
            <a:off x="5661075" y="2446125"/>
            <a:ext cx="135625" cy="135625"/>
          </a:xfrm>
          <a:prstGeom prst="rect">
            <a:avLst/>
          </a:prstGeom>
          <a:noFill/>
          <a:ln>
            <a:noFill/>
          </a:ln>
        </p:spPr>
      </p:pic>
      <p:pic>
        <p:nvPicPr>
          <p:cNvPr id="125" name="Google Shape;125;p18"/>
          <p:cNvPicPr preferRelativeResize="0"/>
          <p:nvPr/>
        </p:nvPicPr>
        <p:blipFill>
          <a:blip r:embed="rId7">
            <a:alphaModFix/>
          </a:blip>
          <a:stretch>
            <a:fillRect/>
          </a:stretch>
        </p:blipFill>
        <p:spPr>
          <a:xfrm>
            <a:off x="5661075" y="2687200"/>
            <a:ext cx="135625" cy="135625"/>
          </a:xfrm>
          <a:prstGeom prst="rect">
            <a:avLst/>
          </a:prstGeom>
          <a:noFill/>
          <a:ln>
            <a:noFill/>
          </a:ln>
        </p:spPr>
      </p:pic>
      <p:sp>
        <p:nvSpPr>
          <p:cNvPr id="126" name="Google Shape;126;p18"/>
          <p:cNvSpPr txBox="1"/>
          <p:nvPr/>
        </p:nvSpPr>
        <p:spPr>
          <a:xfrm>
            <a:off x="279150" y="2902200"/>
            <a:ext cx="3850500" cy="503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dk1"/>
                </a:solidFill>
                <a:latin typeface="Montserrat ExtraBold"/>
                <a:ea typeface="Montserrat ExtraBold"/>
                <a:cs typeface="Montserrat ExtraBold"/>
                <a:sym typeface="Montserrat ExtraBold"/>
              </a:rPr>
              <a:t>SO WHAT DID </a:t>
            </a:r>
            <a:r>
              <a:rPr lang="en" sz="2300">
                <a:solidFill>
                  <a:srgbClr val="CD152E"/>
                </a:solidFill>
                <a:latin typeface="Montserrat ExtraBold"/>
                <a:ea typeface="Montserrat ExtraBold"/>
                <a:cs typeface="Montserrat ExtraBold"/>
                <a:sym typeface="Montserrat ExtraBold"/>
              </a:rPr>
              <a:t>WE DO?</a:t>
            </a:r>
            <a:endParaRPr sz="2300">
              <a:solidFill>
                <a:srgbClr val="CD152E"/>
              </a:solidFill>
              <a:latin typeface="Montserrat ExtraBold"/>
              <a:ea typeface="Montserrat ExtraBold"/>
              <a:cs typeface="Montserrat ExtraBold"/>
              <a:sym typeface="Montserrat ExtraBold"/>
            </a:endParaRPr>
          </a:p>
        </p:txBody>
      </p:sp>
      <p:sp>
        <p:nvSpPr>
          <p:cNvPr id="127" name="Google Shape;127;p18"/>
          <p:cNvSpPr txBox="1"/>
          <p:nvPr/>
        </p:nvSpPr>
        <p:spPr>
          <a:xfrm>
            <a:off x="279150" y="3288475"/>
            <a:ext cx="4256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To quickly have the data available, on our first month, we ran our detailed Local SEO Audit to determine the exact issues that would help us compile the plan and strategy to move forward with.</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3" name="Google Shape;133;p19"/>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34" name="Google Shape;134;p19"/>
          <p:cNvPicPr preferRelativeResize="0"/>
          <p:nvPr/>
        </p:nvPicPr>
        <p:blipFill>
          <a:blip r:embed="rId5">
            <a:alphaModFix/>
          </a:blip>
          <a:stretch>
            <a:fillRect/>
          </a:stretch>
        </p:blipFill>
        <p:spPr>
          <a:xfrm>
            <a:off x="4176706" y="0"/>
            <a:ext cx="4967288" cy="5143500"/>
          </a:xfrm>
          <a:prstGeom prst="rect">
            <a:avLst/>
          </a:prstGeom>
          <a:noFill/>
          <a:ln>
            <a:noFill/>
          </a:ln>
        </p:spPr>
      </p:pic>
      <p:sp>
        <p:nvSpPr>
          <p:cNvPr id="135" name="Google Shape;135;p19"/>
          <p:cNvSpPr txBox="1"/>
          <p:nvPr/>
        </p:nvSpPr>
        <p:spPr>
          <a:xfrm>
            <a:off x="476725" y="1609275"/>
            <a:ext cx="4900500" cy="3632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The franchisees had their own domains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The content was very thin across these domains, which meant more optimized content was needed for all franchisees </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Visibility</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Brand Authority</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Niche and Geo Relevance</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Lack of On-Page Optimization</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Possum Filter Issues for GMB Listings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Number of Backlinks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High Competition, especially in Densely </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populated areas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Lack of GMB Optimization</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Technical SEO Issues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Anchor Text Ratios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a:latin typeface="Montserrat SemiBold"/>
              <a:ea typeface="Montserrat SemiBold"/>
              <a:cs typeface="Montserrat SemiBold"/>
              <a:sym typeface="Montserrat SemiBold"/>
            </a:endParaRPr>
          </a:p>
        </p:txBody>
      </p:sp>
      <p:sp>
        <p:nvSpPr>
          <p:cNvPr id="136" name="Google Shape;136;p19"/>
          <p:cNvSpPr txBox="1"/>
          <p:nvPr/>
        </p:nvSpPr>
        <p:spPr>
          <a:xfrm>
            <a:off x="226800" y="792913"/>
            <a:ext cx="513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rgbClr val="CD152E"/>
                </a:solidFill>
                <a:latin typeface="Montserrat Black"/>
                <a:ea typeface="Montserrat Black"/>
                <a:cs typeface="Montserrat Black"/>
                <a:sym typeface="Montserrat Black"/>
              </a:rPr>
              <a:t>CHALLENGES FOUND</a:t>
            </a:r>
            <a:endParaRPr sz="2800">
              <a:solidFill>
                <a:srgbClr val="CD152E"/>
              </a:solidFill>
              <a:latin typeface="Montserrat Black"/>
              <a:ea typeface="Montserrat Black"/>
              <a:cs typeface="Montserrat Black"/>
              <a:sym typeface="Montserrat Black"/>
            </a:endParaRPr>
          </a:p>
        </p:txBody>
      </p:sp>
      <p:sp>
        <p:nvSpPr>
          <p:cNvPr id="137" name="Google Shape;137;p19"/>
          <p:cNvSpPr txBox="1"/>
          <p:nvPr/>
        </p:nvSpPr>
        <p:spPr>
          <a:xfrm>
            <a:off x="226800" y="1192875"/>
            <a:ext cx="5825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Montserrat ExtraBold"/>
                <a:ea typeface="Montserrat ExtraBold"/>
                <a:cs typeface="Montserrat ExtraBold"/>
                <a:sym typeface="Montserrat ExtraBold"/>
              </a:rPr>
              <a:t>DURING LOCAL SEO AUDIT</a:t>
            </a:r>
            <a:endParaRPr sz="2000">
              <a:solidFill>
                <a:schemeClr val="dk1"/>
              </a:solidFill>
              <a:latin typeface="Montserrat ExtraBold"/>
              <a:ea typeface="Montserrat ExtraBold"/>
              <a:cs typeface="Montserrat ExtraBold"/>
              <a:sym typeface="Montserrat ExtraBold"/>
            </a:endParaRPr>
          </a:p>
        </p:txBody>
      </p:sp>
      <p:pic>
        <p:nvPicPr>
          <p:cNvPr id="138" name="Google Shape;138;p19"/>
          <p:cNvPicPr preferRelativeResize="0"/>
          <p:nvPr/>
        </p:nvPicPr>
        <p:blipFill>
          <a:blip r:embed="rId6">
            <a:alphaModFix/>
          </a:blip>
          <a:stretch>
            <a:fillRect/>
          </a:stretch>
        </p:blipFill>
        <p:spPr>
          <a:xfrm>
            <a:off x="341100" y="1735500"/>
            <a:ext cx="135625" cy="135625"/>
          </a:xfrm>
          <a:prstGeom prst="rect">
            <a:avLst/>
          </a:prstGeom>
          <a:noFill/>
          <a:ln>
            <a:noFill/>
          </a:ln>
        </p:spPr>
      </p:pic>
      <p:pic>
        <p:nvPicPr>
          <p:cNvPr id="139" name="Google Shape;139;p19"/>
          <p:cNvPicPr preferRelativeResize="0"/>
          <p:nvPr/>
        </p:nvPicPr>
        <p:blipFill>
          <a:blip r:embed="rId6">
            <a:alphaModFix/>
          </a:blip>
          <a:stretch>
            <a:fillRect/>
          </a:stretch>
        </p:blipFill>
        <p:spPr>
          <a:xfrm>
            <a:off x="341100" y="1953925"/>
            <a:ext cx="135625" cy="135625"/>
          </a:xfrm>
          <a:prstGeom prst="rect">
            <a:avLst/>
          </a:prstGeom>
          <a:noFill/>
          <a:ln>
            <a:noFill/>
          </a:ln>
        </p:spPr>
      </p:pic>
      <p:pic>
        <p:nvPicPr>
          <p:cNvPr id="140" name="Google Shape;140;p19"/>
          <p:cNvPicPr preferRelativeResize="0"/>
          <p:nvPr/>
        </p:nvPicPr>
        <p:blipFill>
          <a:blip r:embed="rId6">
            <a:alphaModFix/>
          </a:blip>
          <a:stretch>
            <a:fillRect/>
          </a:stretch>
        </p:blipFill>
        <p:spPr>
          <a:xfrm>
            <a:off x="341100" y="2594575"/>
            <a:ext cx="135625" cy="135625"/>
          </a:xfrm>
          <a:prstGeom prst="rect">
            <a:avLst/>
          </a:prstGeom>
          <a:noFill/>
          <a:ln>
            <a:noFill/>
          </a:ln>
        </p:spPr>
      </p:pic>
      <p:pic>
        <p:nvPicPr>
          <p:cNvPr id="141" name="Google Shape;141;p19"/>
          <p:cNvPicPr preferRelativeResize="0"/>
          <p:nvPr/>
        </p:nvPicPr>
        <p:blipFill>
          <a:blip r:embed="rId6">
            <a:alphaModFix/>
          </a:blip>
          <a:stretch>
            <a:fillRect/>
          </a:stretch>
        </p:blipFill>
        <p:spPr>
          <a:xfrm>
            <a:off x="341100" y="2813700"/>
            <a:ext cx="135625" cy="135625"/>
          </a:xfrm>
          <a:prstGeom prst="rect">
            <a:avLst/>
          </a:prstGeom>
          <a:noFill/>
          <a:ln>
            <a:noFill/>
          </a:ln>
        </p:spPr>
      </p:pic>
      <p:pic>
        <p:nvPicPr>
          <p:cNvPr id="142" name="Google Shape;142;p19"/>
          <p:cNvPicPr preferRelativeResize="0"/>
          <p:nvPr/>
        </p:nvPicPr>
        <p:blipFill>
          <a:blip r:embed="rId6">
            <a:alphaModFix/>
          </a:blip>
          <a:stretch>
            <a:fillRect/>
          </a:stretch>
        </p:blipFill>
        <p:spPr>
          <a:xfrm>
            <a:off x="341100" y="3018800"/>
            <a:ext cx="135625" cy="135625"/>
          </a:xfrm>
          <a:prstGeom prst="rect">
            <a:avLst/>
          </a:prstGeom>
          <a:noFill/>
          <a:ln>
            <a:noFill/>
          </a:ln>
        </p:spPr>
      </p:pic>
      <p:pic>
        <p:nvPicPr>
          <p:cNvPr id="143" name="Google Shape;143;p19"/>
          <p:cNvPicPr preferRelativeResize="0"/>
          <p:nvPr/>
        </p:nvPicPr>
        <p:blipFill>
          <a:blip r:embed="rId6">
            <a:alphaModFix/>
          </a:blip>
          <a:stretch>
            <a:fillRect/>
          </a:stretch>
        </p:blipFill>
        <p:spPr>
          <a:xfrm>
            <a:off x="341100" y="3237925"/>
            <a:ext cx="135625" cy="135625"/>
          </a:xfrm>
          <a:prstGeom prst="rect">
            <a:avLst/>
          </a:prstGeom>
          <a:noFill/>
          <a:ln>
            <a:noFill/>
          </a:ln>
        </p:spPr>
      </p:pic>
      <p:pic>
        <p:nvPicPr>
          <p:cNvPr id="144" name="Google Shape;144;p19"/>
          <p:cNvPicPr preferRelativeResize="0"/>
          <p:nvPr/>
        </p:nvPicPr>
        <p:blipFill>
          <a:blip r:embed="rId6">
            <a:alphaModFix/>
          </a:blip>
          <a:stretch>
            <a:fillRect/>
          </a:stretch>
        </p:blipFill>
        <p:spPr>
          <a:xfrm>
            <a:off x="341100" y="3457050"/>
            <a:ext cx="135625" cy="135625"/>
          </a:xfrm>
          <a:prstGeom prst="rect">
            <a:avLst/>
          </a:prstGeom>
          <a:noFill/>
          <a:ln>
            <a:noFill/>
          </a:ln>
        </p:spPr>
      </p:pic>
      <p:pic>
        <p:nvPicPr>
          <p:cNvPr id="145" name="Google Shape;145;p19"/>
          <p:cNvPicPr preferRelativeResize="0"/>
          <p:nvPr/>
        </p:nvPicPr>
        <p:blipFill>
          <a:blip r:embed="rId6">
            <a:alphaModFix/>
          </a:blip>
          <a:stretch>
            <a:fillRect/>
          </a:stretch>
        </p:blipFill>
        <p:spPr>
          <a:xfrm>
            <a:off x="341100" y="3676175"/>
            <a:ext cx="135625" cy="135625"/>
          </a:xfrm>
          <a:prstGeom prst="rect">
            <a:avLst/>
          </a:prstGeom>
          <a:noFill/>
          <a:ln>
            <a:noFill/>
          </a:ln>
        </p:spPr>
      </p:pic>
      <p:pic>
        <p:nvPicPr>
          <p:cNvPr id="146" name="Google Shape;146;p19"/>
          <p:cNvPicPr preferRelativeResize="0"/>
          <p:nvPr/>
        </p:nvPicPr>
        <p:blipFill>
          <a:blip r:embed="rId6">
            <a:alphaModFix/>
          </a:blip>
          <a:stretch>
            <a:fillRect/>
          </a:stretch>
        </p:blipFill>
        <p:spPr>
          <a:xfrm>
            <a:off x="341100" y="3881275"/>
            <a:ext cx="135625" cy="135625"/>
          </a:xfrm>
          <a:prstGeom prst="rect">
            <a:avLst/>
          </a:prstGeom>
          <a:noFill/>
          <a:ln>
            <a:noFill/>
          </a:ln>
        </p:spPr>
      </p:pic>
      <p:pic>
        <p:nvPicPr>
          <p:cNvPr id="147" name="Google Shape;147;p19"/>
          <p:cNvPicPr preferRelativeResize="0"/>
          <p:nvPr/>
        </p:nvPicPr>
        <p:blipFill>
          <a:blip r:embed="rId6">
            <a:alphaModFix/>
          </a:blip>
          <a:stretch>
            <a:fillRect/>
          </a:stretch>
        </p:blipFill>
        <p:spPr>
          <a:xfrm>
            <a:off x="341100" y="4305500"/>
            <a:ext cx="135625" cy="135625"/>
          </a:xfrm>
          <a:prstGeom prst="rect">
            <a:avLst/>
          </a:prstGeom>
          <a:noFill/>
          <a:ln>
            <a:noFill/>
          </a:ln>
        </p:spPr>
      </p:pic>
      <p:pic>
        <p:nvPicPr>
          <p:cNvPr id="148" name="Google Shape;148;p19"/>
          <p:cNvPicPr preferRelativeResize="0"/>
          <p:nvPr/>
        </p:nvPicPr>
        <p:blipFill>
          <a:blip r:embed="rId6">
            <a:alphaModFix/>
          </a:blip>
          <a:stretch>
            <a:fillRect/>
          </a:stretch>
        </p:blipFill>
        <p:spPr>
          <a:xfrm>
            <a:off x="341100" y="4524625"/>
            <a:ext cx="135625" cy="135625"/>
          </a:xfrm>
          <a:prstGeom prst="rect">
            <a:avLst/>
          </a:prstGeom>
          <a:noFill/>
          <a:ln>
            <a:noFill/>
          </a:ln>
        </p:spPr>
      </p:pic>
      <p:pic>
        <p:nvPicPr>
          <p:cNvPr id="149" name="Google Shape;149;p19"/>
          <p:cNvPicPr preferRelativeResize="0"/>
          <p:nvPr/>
        </p:nvPicPr>
        <p:blipFill>
          <a:blip r:embed="rId6">
            <a:alphaModFix/>
          </a:blip>
          <a:stretch>
            <a:fillRect/>
          </a:stretch>
        </p:blipFill>
        <p:spPr>
          <a:xfrm>
            <a:off x="341100" y="4729725"/>
            <a:ext cx="135625" cy="135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5" name="Google Shape;155;p20"/>
          <p:cNvPicPr preferRelativeResize="0"/>
          <p:nvPr/>
        </p:nvPicPr>
        <p:blipFill>
          <a:blip r:embed="rId4">
            <a:alphaModFix/>
          </a:blip>
          <a:stretch>
            <a:fillRect/>
          </a:stretch>
        </p:blipFill>
        <p:spPr>
          <a:xfrm>
            <a:off x="-6" y="0"/>
            <a:ext cx="3948113" cy="5143500"/>
          </a:xfrm>
          <a:prstGeom prst="rect">
            <a:avLst/>
          </a:prstGeom>
          <a:noFill/>
          <a:ln>
            <a:noFill/>
          </a:ln>
        </p:spPr>
      </p:pic>
      <p:sp>
        <p:nvSpPr>
          <p:cNvPr id="156" name="Google Shape;156;p20"/>
          <p:cNvSpPr txBox="1"/>
          <p:nvPr/>
        </p:nvSpPr>
        <p:spPr>
          <a:xfrm>
            <a:off x="4105075" y="28987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SOME OF FRANCHISE’S</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BUSINESS LOCATION:</a:t>
            </a:r>
            <a:endParaRPr sz="2400">
              <a:solidFill>
                <a:srgbClr val="CD152E"/>
              </a:solidFill>
              <a:latin typeface="Montserrat ExtraBold"/>
              <a:ea typeface="Montserrat ExtraBold"/>
              <a:cs typeface="Montserrat ExtraBold"/>
              <a:sym typeface="Montserrat ExtraBold"/>
            </a:endParaRPr>
          </a:p>
        </p:txBody>
      </p:sp>
      <p:sp>
        <p:nvSpPr>
          <p:cNvPr id="157" name="Google Shape;157;p20"/>
          <p:cNvSpPr txBox="1"/>
          <p:nvPr/>
        </p:nvSpPr>
        <p:spPr>
          <a:xfrm>
            <a:off x="4343400" y="1138050"/>
            <a:ext cx="3000000" cy="3762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San Antonio				</a:t>
            </a:r>
            <a:endParaRPr/>
          </a:p>
          <a:p>
            <a:pPr indent="0" lvl="0" marL="0" rtl="0" algn="l">
              <a:lnSpc>
                <a:spcPct val="130000"/>
              </a:lnSpc>
              <a:spcBef>
                <a:spcPts val="0"/>
              </a:spcBef>
              <a:spcAft>
                <a:spcPts val="0"/>
              </a:spcAft>
              <a:buNone/>
            </a:pPr>
            <a:r>
              <a:rPr lang="en"/>
              <a:t>Raleigh					</a:t>
            </a:r>
            <a:endParaRPr/>
          </a:p>
          <a:p>
            <a:pPr indent="0" lvl="0" marL="0" rtl="0" algn="l">
              <a:lnSpc>
                <a:spcPct val="130000"/>
              </a:lnSpc>
              <a:spcBef>
                <a:spcPts val="0"/>
              </a:spcBef>
              <a:spcAft>
                <a:spcPts val="0"/>
              </a:spcAft>
              <a:buNone/>
            </a:pPr>
            <a:r>
              <a:rPr lang="en"/>
              <a:t>Kansas City				</a:t>
            </a:r>
            <a:endParaRPr/>
          </a:p>
          <a:p>
            <a:pPr indent="0" lvl="0" marL="0" rtl="0" algn="l">
              <a:lnSpc>
                <a:spcPct val="130000"/>
              </a:lnSpc>
              <a:spcBef>
                <a:spcPts val="0"/>
              </a:spcBef>
              <a:spcAft>
                <a:spcPts val="0"/>
              </a:spcAft>
              <a:buNone/>
            </a:pPr>
            <a:r>
              <a:rPr lang="en"/>
              <a:t>Charlotte					</a:t>
            </a:r>
            <a:endParaRPr/>
          </a:p>
          <a:p>
            <a:pPr indent="0" lvl="0" marL="0" rtl="0" algn="l">
              <a:lnSpc>
                <a:spcPct val="130000"/>
              </a:lnSpc>
              <a:spcBef>
                <a:spcPts val="0"/>
              </a:spcBef>
              <a:spcAft>
                <a:spcPts val="0"/>
              </a:spcAft>
              <a:buNone/>
            </a:pPr>
            <a:r>
              <a:rPr lang="en"/>
              <a:t>Fort Worth					</a:t>
            </a:r>
            <a:endParaRPr/>
          </a:p>
          <a:p>
            <a:pPr indent="0" lvl="0" marL="0" rtl="0" algn="l">
              <a:lnSpc>
                <a:spcPct val="130000"/>
              </a:lnSpc>
              <a:spcBef>
                <a:spcPts val="0"/>
              </a:spcBef>
              <a:spcAft>
                <a:spcPts val="0"/>
              </a:spcAft>
              <a:buNone/>
            </a:pPr>
            <a:r>
              <a:rPr lang="en"/>
              <a:t>Tucson					</a:t>
            </a:r>
            <a:endParaRPr/>
          </a:p>
          <a:p>
            <a:pPr indent="0" lvl="0" marL="0" rtl="0" algn="l">
              <a:lnSpc>
                <a:spcPct val="130000"/>
              </a:lnSpc>
              <a:spcBef>
                <a:spcPts val="0"/>
              </a:spcBef>
              <a:spcAft>
                <a:spcPts val="0"/>
              </a:spcAft>
              <a:buNone/>
            </a:pPr>
            <a:r>
              <a:rPr lang="en"/>
              <a:t>Miami					</a:t>
            </a:r>
            <a:endParaRPr/>
          </a:p>
          <a:p>
            <a:pPr indent="0" lvl="0" marL="0" rtl="0" algn="l">
              <a:lnSpc>
                <a:spcPct val="130000"/>
              </a:lnSpc>
              <a:spcBef>
                <a:spcPts val="0"/>
              </a:spcBef>
              <a:spcAft>
                <a:spcPts val="0"/>
              </a:spcAft>
              <a:buNone/>
            </a:pPr>
            <a:r>
              <a:rPr lang="en"/>
              <a:t>Salt Lake City				</a:t>
            </a:r>
            <a:endParaRPr/>
          </a:p>
          <a:p>
            <a:pPr indent="0" lvl="0" marL="0" rtl="0" algn="l">
              <a:lnSpc>
                <a:spcPct val="130000"/>
              </a:lnSpc>
              <a:spcBef>
                <a:spcPts val="0"/>
              </a:spcBef>
              <a:spcAft>
                <a:spcPts val="0"/>
              </a:spcAft>
              <a:buNone/>
            </a:pPr>
            <a:r>
              <a:rPr lang="en"/>
              <a:t>Philadelphia				</a:t>
            </a:r>
            <a:endParaRPr/>
          </a:p>
          <a:p>
            <a:pPr indent="0" lvl="0" marL="0" rtl="0" algn="l">
              <a:lnSpc>
                <a:spcPct val="130000"/>
              </a:lnSpc>
              <a:spcBef>
                <a:spcPts val="0"/>
              </a:spcBef>
              <a:spcAft>
                <a:spcPts val="0"/>
              </a:spcAft>
              <a:buNone/>
            </a:pPr>
            <a:r>
              <a:rPr lang="en"/>
              <a:t>Jacksonville				</a:t>
            </a:r>
            <a:endParaRPr/>
          </a:p>
          <a:p>
            <a:pPr indent="0" lvl="0" marL="0" rtl="0" algn="l">
              <a:lnSpc>
                <a:spcPct val="130000"/>
              </a:lnSpc>
              <a:spcBef>
                <a:spcPts val="0"/>
              </a:spcBef>
              <a:spcAft>
                <a:spcPts val="0"/>
              </a:spcAft>
              <a:buNone/>
            </a:pPr>
            <a:r>
              <a:rPr lang="en"/>
              <a:t>Orlando					</a:t>
            </a:r>
            <a:endParaRPr/>
          </a:p>
          <a:p>
            <a:pPr indent="0" lvl="0" marL="0" rtl="0" algn="l">
              <a:lnSpc>
                <a:spcPct val="130000"/>
              </a:lnSpc>
              <a:spcBef>
                <a:spcPts val="0"/>
              </a:spcBef>
              <a:spcAft>
                <a:spcPts val="0"/>
              </a:spcAft>
              <a:buNone/>
            </a:pPr>
            <a:r>
              <a:rPr lang="en"/>
              <a:t>Atlanta				</a:t>
            </a:r>
            <a:endParaRPr/>
          </a:p>
          <a:p>
            <a:pPr indent="0" lvl="0" marL="0" rtl="0" algn="l">
              <a:lnSpc>
                <a:spcPct val="130000"/>
              </a:lnSpc>
              <a:spcBef>
                <a:spcPts val="0"/>
              </a:spcBef>
              <a:spcAft>
                <a:spcPts val="0"/>
              </a:spcAft>
              <a:buNone/>
            </a:pPr>
            <a:r>
              <a:rPr lang="en"/>
              <a:t>Beaumont</a:t>
            </a:r>
            <a:endParaRPr/>
          </a:p>
        </p:txBody>
      </p:sp>
      <p:sp>
        <p:nvSpPr>
          <p:cNvPr id="158" name="Google Shape;158;p20"/>
          <p:cNvSpPr txBox="1"/>
          <p:nvPr/>
        </p:nvSpPr>
        <p:spPr>
          <a:xfrm>
            <a:off x="5915400" y="1138050"/>
            <a:ext cx="3000000" cy="3481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Louisville</a:t>
            </a:r>
            <a:endParaRPr/>
          </a:p>
          <a:p>
            <a:pPr indent="0" lvl="0" marL="0" rtl="0" algn="l">
              <a:lnSpc>
                <a:spcPct val="130000"/>
              </a:lnSpc>
              <a:spcBef>
                <a:spcPts val="0"/>
              </a:spcBef>
              <a:spcAft>
                <a:spcPts val="0"/>
              </a:spcAft>
              <a:buNone/>
            </a:pPr>
            <a:r>
              <a:rPr lang="en"/>
              <a:t>Houston</a:t>
            </a:r>
            <a:endParaRPr/>
          </a:p>
          <a:p>
            <a:pPr indent="0" lvl="0" marL="0" rtl="0" algn="l">
              <a:lnSpc>
                <a:spcPct val="130000"/>
              </a:lnSpc>
              <a:spcBef>
                <a:spcPts val="0"/>
              </a:spcBef>
              <a:spcAft>
                <a:spcPts val="0"/>
              </a:spcAft>
              <a:buNone/>
            </a:pPr>
            <a:r>
              <a:rPr lang="en"/>
              <a:t>Indianapolis</a:t>
            </a:r>
            <a:endParaRPr/>
          </a:p>
          <a:p>
            <a:pPr indent="0" lvl="0" marL="0" rtl="0" algn="l">
              <a:lnSpc>
                <a:spcPct val="130000"/>
              </a:lnSpc>
              <a:spcBef>
                <a:spcPts val="0"/>
              </a:spcBef>
              <a:spcAft>
                <a:spcPts val="0"/>
              </a:spcAft>
              <a:buNone/>
            </a:pPr>
            <a:r>
              <a:rPr lang="en"/>
              <a:t>Albuquerque</a:t>
            </a:r>
            <a:endParaRPr/>
          </a:p>
          <a:p>
            <a:pPr indent="0" lvl="0" marL="0" rtl="0" algn="l">
              <a:lnSpc>
                <a:spcPct val="130000"/>
              </a:lnSpc>
              <a:spcBef>
                <a:spcPts val="0"/>
              </a:spcBef>
              <a:spcAft>
                <a:spcPts val="0"/>
              </a:spcAft>
              <a:buNone/>
            </a:pPr>
            <a:r>
              <a:rPr lang="en"/>
              <a:t>Pittsburgh</a:t>
            </a:r>
            <a:endParaRPr/>
          </a:p>
          <a:p>
            <a:pPr indent="0" lvl="0" marL="0" rtl="0" algn="l">
              <a:lnSpc>
                <a:spcPct val="130000"/>
              </a:lnSpc>
              <a:spcBef>
                <a:spcPts val="0"/>
              </a:spcBef>
              <a:spcAft>
                <a:spcPts val="0"/>
              </a:spcAft>
              <a:buNone/>
            </a:pPr>
            <a:r>
              <a:rPr lang="en"/>
              <a:t>Oklahoma  </a:t>
            </a:r>
            <a:endParaRPr/>
          </a:p>
          <a:p>
            <a:pPr indent="0" lvl="0" marL="0" rtl="0" algn="l">
              <a:lnSpc>
                <a:spcPct val="130000"/>
              </a:lnSpc>
              <a:spcBef>
                <a:spcPts val="0"/>
              </a:spcBef>
              <a:spcAft>
                <a:spcPts val="0"/>
              </a:spcAft>
              <a:buNone/>
            </a:pPr>
            <a:r>
              <a:rPr lang="en"/>
              <a:t>Phoenix</a:t>
            </a:r>
            <a:endParaRPr/>
          </a:p>
          <a:p>
            <a:pPr indent="0" lvl="0" marL="0" rtl="0" algn="l">
              <a:lnSpc>
                <a:spcPct val="130000"/>
              </a:lnSpc>
              <a:spcBef>
                <a:spcPts val="0"/>
              </a:spcBef>
              <a:spcAft>
                <a:spcPts val="0"/>
              </a:spcAft>
              <a:buNone/>
            </a:pPr>
            <a:r>
              <a:rPr lang="en"/>
              <a:t>Omaha</a:t>
            </a:r>
            <a:endParaRPr/>
          </a:p>
          <a:p>
            <a:pPr indent="0" lvl="0" marL="0" rtl="0" algn="l">
              <a:lnSpc>
                <a:spcPct val="130000"/>
              </a:lnSpc>
              <a:spcBef>
                <a:spcPts val="0"/>
              </a:spcBef>
              <a:spcAft>
                <a:spcPts val="0"/>
              </a:spcAft>
              <a:buNone/>
            </a:pPr>
            <a:r>
              <a:rPr lang="en"/>
              <a:t>Austin</a:t>
            </a:r>
            <a:endParaRPr/>
          </a:p>
          <a:p>
            <a:pPr indent="0" lvl="0" marL="0" rtl="0" algn="l">
              <a:lnSpc>
                <a:spcPct val="130000"/>
              </a:lnSpc>
              <a:spcBef>
                <a:spcPts val="0"/>
              </a:spcBef>
              <a:spcAft>
                <a:spcPts val="0"/>
              </a:spcAft>
              <a:buNone/>
            </a:pPr>
            <a:r>
              <a:rPr lang="en"/>
              <a:t>Wichita</a:t>
            </a:r>
            <a:endParaRPr/>
          </a:p>
          <a:p>
            <a:pPr indent="0" lvl="0" marL="0" rtl="0" algn="l">
              <a:lnSpc>
                <a:spcPct val="130000"/>
              </a:lnSpc>
              <a:spcBef>
                <a:spcPts val="0"/>
              </a:spcBef>
              <a:spcAft>
                <a:spcPts val="0"/>
              </a:spcAft>
              <a:buNone/>
            </a:pPr>
            <a:r>
              <a:rPr lang="en"/>
              <a:t>Nashville</a:t>
            </a:r>
            <a:endParaRPr/>
          </a:p>
          <a:p>
            <a:pPr indent="0" lvl="0" marL="0" rtl="0" algn="l">
              <a:lnSpc>
                <a:spcPct val="130000"/>
              </a:lnSpc>
              <a:spcBef>
                <a:spcPts val="0"/>
              </a:spcBef>
              <a:spcAft>
                <a:spcPts val="0"/>
              </a:spcAft>
              <a:buNone/>
            </a:pPr>
            <a:r>
              <a:rPr lang="en"/>
              <a:t>Cleveland</a:t>
            </a:r>
            <a:endParaRPr/>
          </a:p>
        </p:txBody>
      </p:sp>
      <p:sp>
        <p:nvSpPr>
          <p:cNvPr id="159" name="Google Shape;159;p20"/>
          <p:cNvSpPr txBox="1"/>
          <p:nvPr/>
        </p:nvSpPr>
        <p:spPr>
          <a:xfrm>
            <a:off x="7453250" y="1138050"/>
            <a:ext cx="3000000" cy="3481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Corpus Christi		</a:t>
            </a:r>
            <a:endParaRPr/>
          </a:p>
          <a:p>
            <a:pPr indent="0" lvl="0" marL="0" rtl="0" algn="l">
              <a:lnSpc>
                <a:spcPct val="130000"/>
              </a:lnSpc>
              <a:spcBef>
                <a:spcPts val="0"/>
              </a:spcBef>
              <a:spcAft>
                <a:spcPts val="0"/>
              </a:spcAft>
              <a:buNone/>
            </a:pPr>
            <a:r>
              <a:rPr lang="en"/>
              <a:t>Lexington</a:t>
            </a:r>
            <a:endParaRPr/>
          </a:p>
          <a:p>
            <a:pPr indent="0" lvl="0" marL="0" rtl="0" algn="l">
              <a:lnSpc>
                <a:spcPct val="130000"/>
              </a:lnSpc>
              <a:spcBef>
                <a:spcPts val="0"/>
              </a:spcBef>
              <a:spcAft>
                <a:spcPts val="0"/>
              </a:spcAft>
              <a:buNone/>
            </a:pPr>
            <a:r>
              <a:rPr lang="en"/>
              <a:t>Aurora</a:t>
            </a:r>
            <a:endParaRPr/>
          </a:p>
          <a:p>
            <a:pPr indent="0" lvl="0" marL="0" rtl="0" algn="l">
              <a:lnSpc>
                <a:spcPct val="130000"/>
              </a:lnSpc>
              <a:spcBef>
                <a:spcPts val="0"/>
              </a:spcBef>
              <a:spcAft>
                <a:spcPts val="0"/>
              </a:spcAft>
              <a:buNone/>
            </a:pPr>
            <a:r>
              <a:rPr lang="en"/>
              <a:t>Tulsa</a:t>
            </a:r>
            <a:endParaRPr/>
          </a:p>
          <a:p>
            <a:pPr indent="0" lvl="0" marL="0" rtl="0" algn="l">
              <a:lnSpc>
                <a:spcPct val="130000"/>
              </a:lnSpc>
              <a:spcBef>
                <a:spcPts val="0"/>
              </a:spcBef>
              <a:spcAft>
                <a:spcPts val="0"/>
              </a:spcAft>
              <a:buNone/>
            </a:pPr>
            <a:r>
              <a:rPr lang="en"/>
              <a:t>Columbus</a:t>
            </a:r>
            <a:endParaRPr/>
          </a:p>
          <a:p>
            <a:pPr indent="0" lvl="0" marL="0" rtl="0" algn="l">
              <a:lnSpc>
                <a:spcPct val="130000"/>
              </a:lnSpc>
              <a:spcBef>
                <a:spcPts val="0"/>
              </a:spcBef>
              <a:spcAft>
                <a:spcPts val="0"/>
              </a:spcAft>
              <a:buNone/>
            </a:pPr>
            <a:r>
              <a:rPr lang="en"/>
              <a:t>Colorado Springs		</a:t>
            </a:r>
            <a:endParaRPr/>
          </a:p>
          <a:p>
            <a:pPr indent="0" lvl="0" marL="0" rtl="0" algn="l">
              <a:lnSpc>
                <a:spcPct val="130000"/>
              </a:lnSpc>
              <a:spcBef>
                <a:spcPts val="0"/>
              </a:spcBef>
              <a:spcAft>
                <a:spcPts val="0"/>
              </a:spcAft>
              <a:buNone/>
            </a:pPr>
            <a:r>
              <a:rPr lang="en"/>
              <a:t>Portland</a:t>
            </a:r>
            <a:endParaRPr/>
          </a:p>
          <a:p>
            <a:pPr indent="0" lvl="0" marL="0" rtl="0" algn="l">
              <a:lnSpc>
                <a:spcPct val="130000"/>
              </a:lnSpc>
              <a:spcBef>
                <a:spcPts val="0"/>
              </a:spcBef>
              <a:spcAft>
                <a:spcPts val="0"/>
              </a:spcAft>
              <a:buNone/>
            </a:pPr>
            <a:r>
              <a:rPr lang="en"/>
              <a:t>Boston</a:t>
            </a:r>
            <a:endParaRPr/>
          </a:p>
          <a:p>
            <a:pPr indent="0" lvl="0" marL="0" rtl="0" algn="l">
              <a:lnSpc>
                <a:spcPct val="130000"/>
              </a:lnSpc>
              <a:spcBef>
                <a:spcPts val="0"/>
              </a:spcBef>
              <a:spcAft>
                <a:spcPts val="0"/>
              </a:spcAft>
              <a:buNone/>
            </a:pPr>
            <a:r>
              <a:rPr lang="en"/>
              <a:t>Memphis</a:t>
            </a:r>
            <a:endParaRPr/>
          </a:p>
          <a:p>
            <a:pPr indent="0" lvl="0" marL="0" rtl="0" algn="l">
              <a:lnSpc>
                <a:spcPct val="130000"/>
              </a:lnSpc>
              <a:spcBef>
                <a:spcPts val="0"/>
              </a:spcBef>
              <a:spcAft>
                <a:spcPts val="0"/>
              </a:spcAft>
              <a:buNone/>
            </a:pPr>
            <a:r>
              <a:rPr lang="en"/>
              <a:t>Cincinnati</a:t>
            </a:r>
            <a:endParaRPr/>
          </a:p>
          <a:p>
            <a:pPr indent="0" lvl="0" marL="0" rtl="0" algn="l">
              <a:lnSpc>
                <a:spcPct val="130000"/>
              </a:lnSpc>
              <a:spcBef>
                <a:spcPts val="0"/>
              </a:spcBef>
              <a:spcAft>
                <a:spcPts val="0"/>
              </a:spcAft>
              <a:buNone/>
            </a:pPr>
            <a:r>
              <a:rPr lang="en"/>
              <a:t>Dayton</a:t>
            </a:r>
            <a:endParaRPr/>
          </a:p>
          <a:p>
            <a:pPr indent="0" lvl="0" marL="0" rtl="0" algn="l">
              <a:lnSpc>
                <a:spcPct val="130000"/>
              </a:lnSpc>
              <a:spcBef>
                <a:spcPts val="0"/>
              </a:spcBef>
              <a:spcAft>
                <a:spcPts val="0"/>
              </a:spcAft>
              <a:buNone/>
            </a:pPr>
            <a:r>
              <a:rPr lang="en"/>
              <a:t>Dallas</a:t>
            </a:r>
            <a:endParaRPr/>
          </a:p>
        </p:txBody>
      </p:sp>
      <p:pic>
        <p:nvPicPr>
          <p:cNvPr id="160" name="Google Shape;160;p20"/>
          <p:cNvPicPr preferRelativeResize="0"/>
          <p:nvPr/>
        </p:nvPicPr>
        <p:blipFill>
          <a:blip r:embed="rId5">
            <a:alphaModFix/>
          </a:blip>
          <a:stretch>
            <a:fillRect/>
          </a:stretch>
        </p:blipFill>
        <p:spPr>
          <a:xfrm>
            <a:off x="4207775" y="1271150"/>
            <a:ext cx="135625" cy="135625"/>
          </a:xfrm>
          <a:prstGeom prst="rect">
            <a:avLst/>
          </a:prstGeom>
          <a:noFill/>
          <a:ln>
            <a:noFill/>
          </a:ln>
        </p:spPr>
      </p:pic>
      <p:pic>
        <p:nvPicPr>
          <p:cNvPr id="161" name="Google Shape;161;p20"/>
          <p:cNvPicPr preferRelativeResize="0"/>
          <p:nvPr/>
        </p:nvPicPr>
        <p:blipFill>
          <a:blip r:embed="rId5">
            <a:alphaModFix/>
          </a:blip>
          <a:stretch>
            <a:fillRect/>
          </a:stretch>
        </p:blipFill>
        <p:spPr>
          <a:xfrm>
            <a:off x="4207775" y="1541250"/>
            <a:ext cx="135625" cy="135625"/>
          </a:xfrm>
          <a:prstGeom prst="rect">
            <a:avLst/>
          </a:prstGeom>
          <a:noFill/>
          <a:ln>
            <a:noFill/>
          </a:ln>
        </p:spPr>
      </p:pic>
      <p:pic>
        <p:nvPicPr>
          <p:cNvPr id="162" name="Google Shape;162;p20"/>
          <p:cNvPicPr preferRelativeResize="0"/>
          <p:nvPr/>
        </p:nvPicPr>
        <p:blipFill>
          <a:blip r:embed="rId5">
            <a:alphaModFix/>
          </a:blip>
          <a:stretch>
            <a:fillRect/>
          </a:stretch>
        </p:blipFill>
        <p:spPr>
          <a:xfrm>
            <a:off x="4207775" y="1829750"/>
            <a:ext cx="135625" cy="135625"/>
          </a:xfrm>
          <a:prstGeom prst="rect">
            <a:avLst/>
          </a:prstGeom>
          <a:noFill/>
          <a:ln>
            <a:noFill/>
          </a:ln>
        </p:spPr>
      </p:pic>
      <p:pic>
        <p:nvPicPr>
          <p:cNvPr id="163" name="Google Shape;163;p20"/>
          <p:cNvPicPr preferRelativeResize="0"/>
          <p:nvPr/>
        </p:nvPicPr>
        <p:blipFill>
          <a:blip r:embed="rId5">
            <a:alphaModFix/>
          </a:blip>
          <a:stretch>
            <a:fillRect/>
          </a:stretch>
        </p:blipFill>
        <p:spPr>
          <a:xfrm>
            <a:off x="4207775" y="2099850"/>
            <a:ext cx="135625" cy="135625"/>
          </a:xfrm>
          <a:prstGeom prst="rect">
            <a:avLst/>
          </a:prstGeom>
          <a:noFill/>
          <a:ln>
            <a:noFill/>
          </a:ln>
        </p:spPr>
      </p:pic>
      <p:pic>
        <p:nvPicPr>
          <p:cNvPr id="164" name="Google Shape;164;p20"/>
          <p:cNvPicPr preferRelativeResize="0"/>
          <p:nvPr/>
        </p:nvPicPr>
        <p:blipFill>
          <a:blip r:embed="rId5">
            <a:alphaModFix/>
          </a:blip>
          <a:stretch>
            <a:fillRect/>
          </a:stretch>
        </p:blipFill>
        <p:spPr>
          <a:xfrm>
            <a:off x="4207775" y="2388338"/>
            <a:ext cx="135625" cy="135625"/>
          </a:xfrm>
          <a:prstGeom prst="rect">
            <a:avLst/>
          </a:prstGeom>
          <a:noFill/>
          <a:ln>
            <a:noFill/>
          </a:ln>
        </p:spPr>
      </p:pic>
      <p:pic>
        <p:nvPicPr>
          <p:cNvPr id="165" name="Google Shape;165;p20"/>
          <p:cNvPicPr preferRelativeResize="0"/>
          <p:nvPr/>
        </p:nvPicPr>
        <p:blipFill>
          <a:blip r:embed="rId5">
            <a:alphaModFix/>
          </a:blip>
          <a:stretch>
            <a:fillRect/>
          </a:stretch>
        </p:blipFill>
        <p:spPr>
          <a:xfrm>
            <a:off x="4207775" y="2658438"/>
            <a:ext cx="135625" cy="135625"/>
          </a:xfrm>
          <a:prstGeom prst="rect">
            <a:avLst/>
          </a:prstGeom>
          <a:noFill/>
          <a:ln>
            <a:noFill/>
          </a:ln>
        </p:spPr>
      </p:pic>
      <p:pic>
        <p:nvPicPr>
          <p:cNvPr id="166" name="Google Shape;166;p20"/>
          <p:cNvPicPr preferRelativeResize="0"/>
          <p:nvPr/>
        </p:nvPicPr>
        <p:blipFill>
          <a:blip r:embed="rId5">
            <a:alphaModFix/>
          </a:blip>
          <a:stretch>
            <a:fillRect/>
          </a:stretch>
        </p:blipFill>
        <p:spPr>
          <a:xfrm>
            <a:off x="4207775" y="2946938"/>
            <a:ext cx="135625" cy="135625"/>
          </a:xfrm>
          <a:prstGeom prst="rect">
            <a:avLst/>
          </a:prstGeom>
          <a:noFill/>
          <a:ln>
            <a:noFill/>
          </a:ln>
        </p:spPr>
      </p:pic>
      <p:pic>
        <p:nvPicPr>
          <p:cNvPr id="167" name="Google Shape;167;p20"/>
          <p:cNvPicPr preferRelativeResize="0"/>
          <p:nvPr/>
        </p:nvPicPr>
        <p:blipFill>
          <a:blip r:embed="rId5">
            <a:alphaModFix/>
          </a:blip>
          <a:stretch>
            <a:fillRect/>
          </a:stretch>
        </p:blipFill>
        <p:spPr>
          <a:xfrm>
            <a:off x="4207775" y="3217037"/>
            <a:ext cx="135625" cy="135625"/>
          </a:xfrm>
          <a:prstGeom prst="rect">
            <a:avLst/>
          </a:prstGeom>
          <a:noFill/>
          <a:ln>
            <a:noFill/>
          </a:ln>
        </p:spPr>
      </p:pic>
      <p:pic>
        <p:nvPicPr>
          <p:cNvPr id="168" name="Google Shape;168;p20"/>
          <p:cNvPicPr preferRelativeResize="0"/>
          <p:nvPr/>
        </p:nvPicPr>
        <p:blipFill>
          <a:blip r:embed="rId5">
            <a:alphaModFix/>
          </a:blip>
          <a:stretch>
            <a:fillRect/>
          </a:stretch>
        </p:blipFill>
        <p:spPr>
          <a:xfrm>
            <a:off x="4207775" y="3487150"/>
            <a:ext cx="135625" cy="135625"/>
          </a:xfrm>
          <a:prstGeom prst="rect">
            <a:avLst/>
          </a:prstGeom>
          <a:noFill/>
          <a:ln>
            <a:noFill/>
          </a:ln>
        </p:spPr>
      </p:pic>
      <p:pic>
        <p:nvPicPr>
          <p:cNvPr id="169" name="Google Shape;169;p20"/>
          <p:cNvPicPr preferRelativeResize="0"/>
          <p:nvPr/>
        </p:nvPicPr>
        <p:blipFill>
          <a:blip r:embed="rId5">
            <a:alphaModFix/>
          </a:blip>
          <a:stretch>
            <a:fillRect/>
          </a:stretch>
        </p:blipFill>
        <p:spPr>
          <a:xfrm>
            <a:off x="4207775" y="3757250"/>
            <a:ext cx="135625" cy="135625"/>
          </a:xfrm>
          <a:prstGeom prst="rect">
            <a:avLst/>
          </a:prstGeom>
          <a:noFill/>
          <a:ln>
            <a:noFill/>
          </a:ln>
        </p:spPr>
      </p:pic>
      <p:pic>
        <p:nvPicPr>
          <p:cNvPr id="170" name="Google Shape;170;p20"/>
          <p:cNvPicPr preferRelativeResize="0"/>
          <p:nvPr/>
        </p:nvPicPr>
        <p:blipFill>
          <a:blip r:embed="rId5">
            <a:alphaModFix/>
          </a:blip>
          <a:stretch>
            <a:fillRect/>
          </a:stretch>
        </p:blipFill>
        <p:spPr>
          <a:xfrm>
            <a:off x="4207775" y="4045750"/>
            <a:ext cx="135625" cy="135625"/>
          </a:xfrm>
          <a:prstGeom prst="rect">
            <a:avLst/>
          </a:prstGeom>
          <a:noFill/>
          <a:ln>
            <a:noFill/>
          </a:ln>
        </p:spPr>
      </p:pic>
      <p:pic>
        <p:nvPicPr>
          <p:cNvPr id="171" name="Google Shape;171;p20"/>
          <p:cNvPicPr preferRelativeResize="0"/>
          <p:nvPr/>
        </p:nvPicPr>
        <p:blipFill>
          <a:blip r:embed="rId5">
            <a:alphaModFix/>
          </a:blip>
          <a:stretch>
            <a:fillRect/>
          </a:stretch>
        </p:blipFill>
        <p:spPr>
          <a:xfrm>
            <a:off x="4207775" y="4315850"/>
            <a:ext cx="135625" cy="135625"/>
          </a:xfrm>
          <a:prstGeom prst="rect">
            <a:avLst/>
          </a:prstGeom>
          <a:noFill/>
          <a:ln>
            <a:noFill/>
          </a:ln>
        </p:spPr>
      </p:pic>
      <p:pic>
        <p:nvPicPr>
          <p:cNvPr id="172" name="Google Shape;172;p20"/>
          <p:cNvPicPr preferRelativeResize="0"/>
          <p:nvPr/>
        </p:nvPicPr>
        <p:blipFill>
          <a:blip r:embed="rId5">
            <a:alphaModFix/>
          </a:blip>
          <a:stretch>
            <a:fillRect/>
          </a:stretch>
        </p:blipFill>
        <p:spPr>
          <a:xfrm>
            <a:off x="4207775" y="4604338"/>
            <a:ext cx="135625" cy="135625"/>
          </a:xfrm>
          <a:prstGeom prst="rect">
            <a:avLst/>
          </a:prstGeom>
          <a:noFill/>
          <a:ln>
            <a:noFill/>
          </a:ln>
        </p:spPr>
      </p:pic>
      <p:pic>
        <p:nvPicPr>
          <p:cNvPr id="173" name="Google Shape;173;p20"/>
          <p:cNvPicPr preferRelativeResize="0"/>
          <p:nvPr/>
        </p:nvPicPr>
        <p:blipFill>
          <a:blip r:embed="rId5">
            <a:alphaModFix/>
          </a:blip>
          <a:stretch>
            <a:fillRect/>
          </a:stretch>
        </p:blipFill>
        <p:spPr>
          <a:xfrm>
            <a:off x="5775588" y="1271150"/>
            <a:ext cx="135625" cy="135625"/>
          </a:xfrm>
          <a:prstGeom prst="rect">
            <a:avLst/>
          </a:prstGeom>
          <a:noFill/>
          <a:ln>
            <a:noFill/>
          </a:ln>
        </p:spPr>
      </p:pic>
      <p:pic>
        <p:nvPicPr>
          <p:cNvPr id="174" name="Google Shape;174;p20"/>
          <p:cNvPicPr preferRelativeResize="0"/>
          <p:nvPr/>
        </p:nvPicPr>
        <p:blipFill>
          <a:blip r:embed="rId5">
            <a:alphaModFix/>
          </a:blip>
          <a:stretch>
            <a:fillRect/>
          </a:stretch>
        </p:blipFill>
        <p:spPr>
          <a:xfrm>
            <a:off x="5775588" y="1541250"/>
            <a:ext cx="135625" cy="135625"/>
          </a:xfrm>
          <a:prstGeom prst="rect">
            <a:avLst/>
          </a:prstGeom>
          <a:noFill/>
          <a:ln>
            <a:noFill/>
          </a:ln>
        </p:spPr>
      </p:pic>
      <p:pic>
        <p:nvPicPr>
          <p:cNvPr id="175" name="Google Shape;175;p20"/>
          <p:cNvPicPr preferRelativeResize="0"/>
          <p:nvPr/>
        </p:nvPicPr>
        <p:blipFill>
          <a:blip r:embed="rId5">
            <a:alphaModFix/>
          </a:blip>
          <a:stretch>
            <a:fillRect/>
          </a:stretch>
        </p:blipFill>
        <p:spPr>
          <a:xfrm>
            <a:off x="5775588" y="1829750"/>
            <a:ext cx="135625" cy="135625"/>
          </a:xfrm>
          <a:prstGeom prst="rect">
            <a:avLst/>
          </a:prstGeom>
          <a:noFill/>
          <a:ln>
            <a:noFill/>
          </a:ln>
        </p:spPr>
      </p:pic>
      <p:pic>
        <p:nvPicPr>
          <p:cNvPr id="176" name="Google Shape;176;p20"/>
          <p:cNvPicPr preferRelativeResize="0"/>
          <p:nvPr/>
        </p:nvPicPr>
        <p:blipFill>
          <a:blip r:embed="rId5">
            <a:alphaModFix/>
          </a:blip>
          <a:stretch>
            <a:fillRect/>
          </a:stretch>
        </p:blipFill>
        <p:spPr>
          <a:xfrm>
            <a:off x="5775588" y="2099850"/>
            <a:ext cx="135625" cy="135625"/>
          </a:xfrm>
          <a:prstGeom prst="rect">
            <a:avLst/>
          </a:prstGeom>
          <a:noFill/>
          <a:ln>
            <a:noFill/>
          </a:ln>
        </p:spPr>
      </p:pic>
      <p:pic>
        <p:nvPicPr>
          <p:cNvPr id="177" name="Google Shape;177;p20"/>
          <p:cNvPicPr preferRelativeResize="0"/>
          <p:nvPr/>
        </p:nvPicPr>
        <p:blipFill>
          <a:blip r:embed="rId5">
            <a:alphaModFix/>
          </a:blip>
          <a:stretch>
            <a:fillRect/>
          </a:stretch>
        </p:blipFill>
        <p:spPr>
          <a:xfrm>
            <a:off x="5775588" y="2388338"/>
            <a:ext cx="135625" cy="135625"/>
          </a:xfrm>
          <a:prstGeom prst="rect">
            <a:avLst/>
          </a:prstGeom>
          <a:noFill/>
          <a:ln>
            <a:noFill/>
          </a:ln>
        </p:spPr>
      </p:pic>
      <p:pic>
        <p:nvPicPr>
          <p:cNvPr id="178" name="Google Shape;178;p20"/>
          <p:cNvPicPr preferRelativeResize="0"/>
          <p:nvPr/>
        </p:nvPicPr>
        <p:blipFill>
          <a:blip r:embed="rId5">
            <a:alphaModFix/>
          </a:blip>
          <a:stretch>
            <a:fillRect/>
          </a:stretch>
        </p:blipFill>
        <p:spPr>
          <a:xfrm>
            <a:off x="5775588" y="2658438"/>
            <a:ext cx="135625" cy="135625"/>
          </a:xfrm>
          <a:prstGeom prst="rect">
            <a:avLst/>
          </a:prstGeom>
          <a:noFill/>
          <a:ln>
            <a:noFill/>
          </a:ln>
        </p:spPr>
      </p:pic>
      <p:pic>
        <p:nvPicPr>
          <p:cNvPr id="179" name="Google Shape;179;p20"/>
          <p:cNvPicPr preferRelativeResize="0"/>
          <p:nvPr/>
        </p:nvPicPr>
        <p:blipFill>
          <a:blip r:embed="rId5">
            <a:alphaModFix/>
          </a:blip>
          <a:stretch>
            <a:fillRect/>
          </a:stretch>
        </p:blipFill>
        <p:spPr>
          <a:xfrm>
            <a:off x="5775588" y="2946938"/>
            <a:ext cx="135625" cy="135625"/>
          </a:xfrm>
          <a:prstGeom prst="rect">
            <a:avLst/>
          </a:prstGeom>
          <a:noFill/>
          <a:ln>
            <a:noFill/>
          </a:ln>
        </p:spPr>
      </p:pic>
      <p:pic>
        <p:nvPicPr>
          <p:cNvPr id="180" name="Google Shape;180;p20"/>
          <p:cNvPicPr preferRelativeResize="0"/>
          <p:nvPr/>
        </p:nvPicPr>
        <p:blipFill>
          <a:blip r:embed="rId5">
            <a:alphaModFix/>
          </a:blip>
          <a:stretch>
            <a:fillRect/>
          </a:stretch>
        </p:blipFill>
        <p:spPr>
          <a:xfrm>
            <a:off x="5775588" y="3217037"/>
            <a:ext cx="135625" cy="135625"/>
          </a:xfrm>
          <a:prstGeom prst="rect">
            <a:avLst/>
          </a:prstGeom>
          <a:noFill/>
          <a:ln>
            <a:noFill/>
          </a:ln>
        </p:spPr>
      </p:pic>
      <p:pic>
        <p:nvPicPr>
          <p:cNvPr id="181" name="Google Shape;181;p20"/>
          <p:cNvPicPr preferRelativeResize="0"/>
          <p:nvPr/>
        </p:nvPicPr>
        <p:blipFill>
          <a:blip r:embed="rId5">
            <a:alphaModFix/>
          </a:blip>
          <a:stretch>
            <a:fillRect/>
          </a:stretch>
        </p:blipFill>
        <p:spPr>
          <a:xfrm>
            <a:off x="5775588" y="3487150"/>
            <a:ext cx="135625" cy="135625"/>
          </a:xfrm>
          <a:prstGeom prst="rect">
            <a:avLst/>
          </a:prstGeom>
          <a:noFill/>
          <a:ln>
            <a:noFill/>
          </a:ln>
        </p:spPr>
      </p:pic>
      <p:pic>
        <p:nvPicPr>
          <p:cNvPr id="182" name="Google Shape;182;p20"/>
          <p:cNvPicPr preferRelativeResize="0"/>
          <p:nvPr/>
        </p:nvPicPr>
        <p:blipFill>
          <a:blip r:embed="rId5">
            <a:alphaModFix/>
          </a:blip>
          <a:stretch>
            <a:fillRect/>
          </a:stretch>
        </p:blipFill>
        <p:spPr>
          <a:xfrm>
            <a:off x="5775588" y="3757250"/>
            <a:ext cx="135625" cy="135625"/>
          </a:xfrm>
          <a:prstGeom prst="rect">
            <a:avLst/>
          </a:prstGeom>
          <a:noFill/>
          <a:ln>
            <a:noFill/>
          </a:ln>
        </p:spPr>
      </p:pic>
      <p:pic>
        <p:nvPicPr>
          <p:cNvPr id="183" name="Google Shape;183;p20"/>
          <p:cNvPicPr preferRelativeResize="0"/>
          <p:nvPr/>
        </p:nvPicPr>
        <p:blipFill>
          <a:blip r:embed="rId5">
            <a:alphaModFix/>
          </a:blip>
          <a:stretch>
            <a:fillRect/>
          </a:stretch>
        </p:blipFill>
        <p:spPr>
          <a:xfrm>
            <a:off x="5775588" y="4045750"/>
            <a:ext cx="135625" cy="135625"/>
          </a:xfrm>
          <a:prstGeom prst="rect">
            <a:avLst/>
          </a:prstGeom>
          <a:noFill/>
          <a:ln>
            <a:noFill/>
          </a:ln>
        </p:spPr>
      </p:pic>
      <p:pic>
        <p:nvPicPr>
          <p:cNvPr id="184" name="Google Shape;184;p20"/>
          <p:cNvPicPr preferRelativeResize="0"/>
          <p:nvPr/>
        </p:nvPicPr>
        <p:blipFill>
          <a:blip r:embed="rId5">
            <a:alphaModFix/>
          </a:blip>
          <a:stretch>
            <a:fillRect/>
          </a:stretch>
        </p:blipFill>
        <p:spPr>
          <a:xfrm>
            <a:off x="5775588" y="4315850"/>
            <a:ext cx="135625" cy="135625"/>
          </a:xfrm>
          <a:prstGeom prst="rect">
            <a:avLst/>
          </a:prstGeom>
          <a:noFill/>
          <a:ln>
            <a:noFill/>
          </a:ln>
        </p:spPr>
      </p:pic>
      <p:pic>
        <p:nvPicPr>
          <p:cNvPr id="185" name="Google Shape;185;p20"/>
          <p:cNvPicPr preferRelativeResize="0"/>
          <p:nvPr/>
        </p:nvPicPr>
        <p:blipFill>
          <a:blip r:embed="rId5">
            <a:alphaModFix/>
          </a:blip>
          <a:stretch>
            <a:fillRect/>
          </a:stretch>
        </p:blipFill>
        <p:spPr>
          <a:xfrm>
            <a:off x="7317638" y="1271150"/>
            <a:ext cx="135625" cy="135625"/>
          </a:xfrm>
          <a:prstGeom prst="rect">
            <a:avLst/>
          </a:prstGeom>
          <a:noFill/>
          <a:ln>
            <a:noFill/>
          </a:ln>
        </p:spPr>
      </p:pic>
      <p:pic>
        <p:nvPicPr>
          <p:cNvPr id="186" name="Google Shape;186;p20"/>
          <p:cNvPicPr preferRelativeResize="0"/>
          <p:nvPr/>
        </p:nvPicPr>
        <p:blipFill>
          <a:blip r:embed="rId5">
            <a:alphaModFix/>
          </a:blip>
          <a:stretch>
            <a:fillRect/>
          </a:stretch>
        </p:blipFill>
        <p:spPr>
          <a:xfrm>
            <a:off x="7317638" y="1541250"/>
            <a:ext cx="135625" cy="135625"/>
          </a:xfrm>
          <a:prstGeom prst="rect">
            <a:avLst/>
          </a:prstGeom>
          <a:noFill/>
          <a:ln>
            <a:noFill/>
          </a:ln>
        </p:spPr>
      </p:pic>
      <p:pic>
        <p:nvPicPr>
          <p:cNvPr id="187" name="Google Shape;187;p20"/>
          <p:cNvPicPr preferRelativeResize="0"/>
          <p:nvPr/>
        </p:nvPicPr>
        <p:blipFill>
          <a:blip r:embed="rId5">
            <a:alphaModFix/>
          </a:blip>
          <a:stretch>
            <a:fillRect/>
          </a:stretch>
        </p:blipFill>
        <p:spPr>
          <a:xfrm>
            <a:off x="7317638" y="1829750"/>
            <a:ext cx="135625" cy="135625"/>
          </a:xfrm>
          <a:prstGeom prst="rect">
            <a:avLst/>
          </a:prstGeom>
          <a:noFill/>
          <a:ln>
            <a:noFill/>
          </a:ln>
        </p:spPr>
      </p:pic>
      <p:pic>
        <p:nvPicPr>
          <p:cNvPr id="188" name="Google Shape;188;p20"/>
          <p:cNvPicPr preferRelativeResize="0"/>
          <p:nvPr/>
        </p:nvPicPr>
        <p:blipFill>
          <a:blip r:embed="rId5">
            <a:alphaModFix/>
          </a:blip>
          <a:stretch>
            <a:fillRect/>
          </a:stretch>
        </p:blipFill>
        <p:spPr>
          <a:xfrm>
            <a:off x="7317638" y="2099850"/>
            <a:ext cx="135625" cy="135625"/>
          </a:xfrm>
          <a:prstGeom prst="rect">
            <a:avLst/>
          </a:prstGeom>
          <a:noFill/>
          <a:ln>
            <a:noFill/>
          </a:ln>
        </p:spPr>
      </p:pic>
      <p:pic>
        <p:nvPicPr>
          <p:cNvPr id="189" name="Google Shape;189;p20"/>
          <p:cNvPicPr preferRelativeResize="0"/>
          <p:nvPr/>
        </p:nvPicPr>
        <p:blipFill>
          <a:blip r:embed="rId5">
            <a:alphaModFix/>
          </a:blip>
          <a:stretch>
            <a:fillRect/>
          </a:stretch>
        </p:blipFill>
        <p:spPr>
          <a:xfrm>
            <a:off x="7317638" y="2388338"/>
            <a:ext cx="135625" cy="135625"/>
          </a:xfrm>
          <a:prstGeom prst="rect">
            <a:avLst/>
          </a:prstGeom>
          <a:noFill/>
          <a:ln>
            <a:noFill/>
          </a:ln>
        </p:spPr>
      </p:pic>
      <p:pic>
        <p:nvPicPr>
          <p:cNvPr id="190" name="Google Shape;190;p20"/>
          <p:cNvPicPr preferRelativeResize="0"/>
          <p:nvPr/>
        </p:nvPicPr>
        <p:blipFill>
          <a:blip r:embed="rId5">
            <a:alphaModFix/>
          </a:blip>
          <a:stretch>
            <a:fillRect/>
          </a:stretch>
        </p:blipFill>
        <p:spPr>
          <a:xfrm>
            <a:off x="7317638" y="2658438"/>
            <a:ext cx="135625" cy="135625"/>
          </a:xfrm>
          <a:prstGeom prst="rect">
            <a:avLst/>
          </a:prstGeom>
          <a:noFill/>
          <a:ln>
            <a:noFill/>
          </a:ln>
        </p:spPr>
      </p:pic>
      <p:pic>
        <p:nvPicPr>
          <p:cNvPr id="191" name="Google Shape;191;p20"/>
          <p:cNvPicPr preferRelativeResize="0"/>
          <p:nvPr/>
        </p:nvPicPr>
        <p:blipFill>
          <a:blip r:embed="rId5">
            <a:alphaModFix/>
          </a:blip>
          <a:stretch>
            <a:fillRect/>
          </a:stretch>
        </p:blipFill>
        <p:spPr>
          <a:xfrm>
            <a:off x="7317638" y="2946938"/>
            <a:ext cx="135625" cy="135625"/>
          </a:xfrm>
          <a:prstGeom prst="rect">
            <a:avLst/>
          </a:prstGeom>
          <a:noFill/>
          <a:ln>
            <a:noFill/>
          </a:ln>
        </p:spPr>
      </p:pic>
      <p:pic>
        <p:nvPicPr>
          <p:cNvPr id="192" name="Google Shape;192;p20"/>
          <p:cNvPicPr preferRelativeResize="0"/>
          <p:nvPr/>
        </p:nvPicPr>
        <p:blipFill>
          <a:blip r:embed="rId5">
            <a:alphaModFix/>
          </a:blip>
          <a:stretch>
            <a:fillRect/>
          </a:stretch>
        </p:blipFill>
        <p:spPr>
          <a:xfrm>
            <a:off x="7317638" y="3217037"/>
            <a:ext cx="135625" cy="135625"/>
          </a:xfrm>
          <a:prstGeom prst="rect">
            <a:avLst/>
          </a:prstGeom>
          <a:noFill/>
          <a:ln>
            <a:noFill/>
          </a:ln>
        </p:spPr>
      </p:pic>
      <p:pic>
        <p:nvPicPr>
          <p:cNvPr id="193" name="Google Shape;193;p20"/>
          <p:cNvPicPr preferRelativeResize="0"/>
          <p:nvPr/>
        </p:nvPicPr>
        <p:blipFill>
          <a:blip r:embed="rId5">
            <a:alphaModFix/>
          </a:blip>
          <a:stretch>
            <a:fillRect/>
          </a:stretch>
        </p:blipFill>
        <p:spPr>
          <a:xfrm>
            <a:off x="7317638" y="3487150"/>
            <a:ext cx="135625" cy="135625"/>
          </a:xfrm>
          <a:prstGeom prst="rect">
            <a:avLst/>
          </a:prstGeom>
          <a:noFill/>
          <a:ln>
            <a:noFill/>
          </a:ln>
        </p:spPr>
      </p:pic>
      <p:pic>
        <p:nvPicPr>
          <p:cNvPr id="194" name="Google Shape;194;p20"/>
          <p:cNvPicPr preferRelativeResize="0"/>
          <p:nvPr/>
        </p:nvPicPr>
        <p:blipFill>
          <a:blip r:embed="rId5">
            <a:alphaModFix/>
          </a:blip>
          <a:stretch>
            <a:fillRect/>
          </a:stretch>
        </p:blipFill>
        <p:spPr>
          <a:xfrm>
            <a:off x="7317638" y="3757250"/>
            <a:ext cx="135625" cy="135625"/>
          </a:xfrm>
          <a:prstGeom prst="rect">
            <a:avLst/>
          </a:prstGeom>
          <a:noFill/>
          <a:ln>
            <a:noFill/>
          </a:ln>
        </p:spPr>
      </p:pic>
      <p:pic>
        <p:nvPicPr>
          <p:cNvPr id="195" name="Google Shape;195;p20"/>
          <p:cNvPicPr preferRelativeResize="0"/>
          <p:nvPr/>
        </p:nvPicPr>
        <p:blipFill>
          <a:blip r:embed="rId5">
            <a:alphaModFix/>
          </a:blip>
          <a:stretch>
            <a:fillRect/>
          </a:stretch>
        </p:blipFill>
        <p:spPr>
          <a:xfrm>
            <a:off x="7317638" y="4045750"/>
            <a:ext cx="135625" cy="135625"/>
          </a:xfrm>
          <a:prstGeom prst="rect">
            <a:avLst/>
          </a:prstGeom>
          <a:noFill/>
          <a:ln>
            <a:noFill/>
          </a:ln>
        </p:spPr>
      </p:pic>
      <p:pic>
        <p:nvPicPr>
          <p:cNvPr id="196" name="Google Shape;196;p20"/>
          <p:cNvPicPr preferRelativeResize="0"/>
          <p:nvPr/>
        </p:nvPicPr>
        <p:blipFill>
          <a:blip r:embed="rId5">
            <a:alphaModFix/>
          </a:blip>
          <a:stretch>
            <a:fillRect/>
          </a:stretch>
        </p:blipFill>
        <p:spPr>
          <a:xfrm>
            <a:off x="7317638" y="4315850"/>
            <a:ext cx="135625" cy="135625"/>
          </a:xfrm>
          <a:prstGeom prst="rect">
            <a:avLst/>
          </a:prstGeom>
          <a:noFill/>
          <a:ln>
            <a:noFill/>
          </a:ln>
        </p:spPr>
      </p:pic>
      <p:pic>
        <p:nvPicPr>
          <p:cNvPr id="197" name="Google Shape;197;p20"/>
          <p:cNvPicPr preferRelativeResize="0"/>
          <p:nvPr/>
        </p:nvPicPr>
        <p:blipFill>
          <a:blip r:embed="rId6">
            <a:alphaModFix/>
          </a:blip>
          <a:stretch>
            <a:fillRect/>
          </a:stretch>
        </p:blipFill>
        <p:spPr>
          <a:xfrm>
            <a:off x="226800" y="152475"/>
            <a:ext cx="640450" cy="640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03" name="Google Shape;203;p21"/>
          <p:cNvPicPr preferRelativeResize="0"/>
          <p:nvPr/>
        </p:nvPicPr>
        <p:blipFill>
          <a:blip r:embed="rId4">
            <a:alphaModFix/>
          </a:blip>
          <a:stretch>
            <a:fillRect/>
          </a:stretch>
        </p:blipFill>
        <p:spPr>
          <a:xfrm>
            <a:off x="4810113" y="0"/>
            <a:ext cx="4333875" cy="5143500"/>
          </a:xfrm>
          <a:prstGeom prst="rect">
            <a:avLst/>
          </a:prstGeom>
          <a:noFill/>
          <a:ln>
            <a:noFill/>
          </a:ln>
        </p:spPr>
      </p:pic>
      <p:pic>
        <p:nvPicPr>
          <p:cNvPr id="204" name="Google Shape;204;p21"/>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205" name="Google Shape;205;p21"/>
          <p:cNvSpPr txBox="1"/>
          <p:nvPr/>
        </p:nvSpPr>
        <p:spPr>
          <a:xfrm>
            <a:off x="226800" y="105682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WHAT </a:t>
            </a:r>
            <a:r>
              <a:rPr lang="en" sz="2400">
                <a:solidFill>
                  <a:srgbClr val="CD152E"/>
                </a:solidFill>
                <a:latin typeface="Montserrat ExtraBold"/>
                <a:ea typeface="Montserrat ExtraBold"/>
                <a:cs typeface="Montserrat ExtraBold"/>
                <a:sym typeface="Montserrat ExtraBold"/>
              </a:rPr>
              <a:t>COMPETITOR </a:t>
            </a:r>
            <a:endParaRPr sz="2400">
              <a:solidFill>
                <a:srgbClr val="CD152E"/>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RESEARCH </a:t>
            </a:r>
            <a:r>
              <a:rPr lang="en" sz="2400">
                <a:solidFill>
                  <a:schemeClr val="dk1"/>
                </a:solidFill>
                <a:latin typeface="Montserrat ExtraBold"/>
                <a:ea typeface="Montserrat ExtraBold"/>
                <a:cs typeface="Montserrat ExtraBold"/>
                <a:sym typeface="Montserrat ExtraBold"/>
              </a:rPr>
              <a:t>SHOWED US</a:t>
            </a:r>
            <a:endParaRPr sz="2400">
              <a:solidFill>
                <a:schemeClr val="dk1"/>
              </a:solidFill>
              <a:latin typeface="Montserrat ExtraBold"/>
              <a:ea typeface="Montserrat ExtraBold"/>
              <a:cs typeface="Montserrat ExtraBold"/>
              <a:sym typeface="Montserrat ExtraBold"/>
            </a:endParaRPr>
          </a:p>
        </p:txBody>
      </p:sp>
      <p:sp>
        <p:nvSpPr>
          <p:cNvPr id="206" name="Google Shape;206;p21"/>
          <p:cNvSpPr txBox="1"/>
          <p:nvPr/>
        </p:nvSpPr>
        <p:spPr>
          <a:xfrm>
            <a:off x="226800" y="1832625"/>
            <a:ext cx="46401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Upon conducting competitor research, we quickly deduced that we were facing strong, authoritative competition for the niche and our locations, which were already well-positioned in Maps and SERPs. The majority had been in business longer than our client and were already doing SEO. Competitors  showed extensive link graphs, citations, and site content, as well as a larger number of reviews, among other things. </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300">
                <a:solidFill>
                  <a:srgbClr val="CD152E"/>
                </a:solidFill>
                <a:latin typeface="Montserrat SemiBold"/>
                <a:ea typeface="Montserrat SemiBold"/>
                <a:cs typeface="Montserrat SemiBold"/>
                <a:sym typeface="Montserrat SemiBold"/>
              </a:rPr>
              <a:t>During this phase, we also uncovered where to focus to </a:t>
            </a:r>
            <a:r>
              <a:rPr b="1" lang="en" sz="1600">
                <a:solidFill>
                  <a:srgbClr val="CD152E"/>
                </a:solidFill>
                <a:latin typeface="Montserrat"/>
                <a:ea typeface="Montserrat"/>
                <a:cs typeface="Montserrat"/>
                <a:sym typeface="Montserrat"/>
              </a:rPr>
              <a:t>CAPITALIZE ON QUICK WINS,</a:t>
            </a:r>
            <a:r>
              <a:rPr lang="en" sz="1300">
                <a:solidFill>
                  <a:srgbClr val="CD152E"/>
                </a:solidFill>
                <a:latin typeface="Montserrat SemiBold"/>
                <a:ea typeface="Montserrat SemiBold"/>
                <a:cs typeface="Montserrat SemiBold"/>
                <a:sym typeface="Montserrat SemiBold"/>
              </a:rPr>
              <a:t> while at the same time investing in long-term success.</a:t>
            </a:r>
            <a:endParaRPr sz="1300">
              <a:solidFill>
                <a:srgbClr val="CD152E"/>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12" name="Google Shape;212;p22"/>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13" name="Google Shape;213;p22"/>
          <p:cNvPicPr preferRelativeResize="0"/>
          <p:nvPr/>
        </p:nvPicPr>
        <p:blipFill>
          <a:blip r:embed="rId5">
            <a:alphaModFix/>
          </a:blip>
          <a:stretch>
            <a:fillRect/>
          </a:stretch>
        </p:blipFill>
        <p:spPr>
          <a:xfrm>
            <a:off x="3295650" y="0"/>
            <a:ext cx="5848350" cy="5143500"/>
          </a:xfrm>
          <a:prstGeom prst="rect">
            <a:avLst/>
          </a:prstGeom>
          <a:noFill/>
          <a:ln>
            <a:noFill/>
          </a:ln>
        </p:spPr>
      </p:pic>
      <p:sp>
        <p:nvSpPr>
          <p:cNvPr id="214" name="Google Shape;214;p22"/>
          <p:cNvSpPr txBox="1"/>
          <p:nvPr/>
        </p:nvSpPr>
        <p:spPr>
          <a:xfrm>
            <a:off x="226800" y="93312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THE LOCAL SEO</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STRATEGY/PLAN</a:t>
            </a:r>
            <a:endParaRPr sz="2400">
              <a:solidFill>
                <a:srgbClr val="CD152E"/>
              </a:solidFill>
              <a:latin typeface="Montserrat ExtraBold"/>
              <a:ea typeface="Montserrat ExtraBold"/>
              <a:cs typeface="Montserrat ExtraBold"/>
              <a:sym typeface="Montserrat ExtraBold"/>
            </a:endParaRPr>
          </a:p>
        </p:txBody>
      </p:sp>
      <p:sp>
        <p:nvSpPr>
          <p:cNvPr id="215" name="Google Shape;215;p22"/>
          <p:cNvSpPr txBox="1"/>
          <p:nvPr/>
        </p:nvSpPr>
        <p:spPr>
          <a:xfrm>
            <a:off x="226800" y="1622325"/>
            <a:ext cx="42042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Considering the issues found during our Local Audit, we started mapping out our </a:t>
            </a:r>
            <a:r>
              <a:rPr lang="en" sz="1500">
                <a:solidFill>
                  <a:srgbClr val="CD152E"/>
                </a:solidFill>
                <a:latin typeface="Montserrat ExtraBold"/>
                <a:ea typeface="Montserrat ExtraBold"/>
                <a:cs typeface="Montserrat ExtraBold"/>
                <a:sym typeface="Montserrat ExtraBold"/>
              </a:rPr>
              <a:t>ACTION PLAN AND EXECUTION</a:t>
            </a:r>
            <a:r>
              <a:rPr lang="en" sz="1200">
                <a:solidFill>
                  <a:srgbClr val="CD152E"/>
                </a:solidFill>
                <a:latin typeface="Montserrat SemiBold"/>
                <a:ea typeface="Montserrat SemiBold"/>
                <a:cs typeface="Montserrat SemiBold"/>
                <a:sym typeface="Montserrat SemiBold"/>
              </a:rPr>
              <a:t>.</a:t>
            </a:r>
            <a:r>
              <a:rPr lang="en" sz="1200">
                <a:latin typeface="Montserrat SemiBold"/>
                <a:ea typeface="Montserrat SemiBold"/>
                <a:cs typeface="Montserrat SemiBold"/>
                <a:sym typeface="Montserrat SemiBold"/>
              </a:rPr>
              <a:t> The first thing we wanted to set into place was fixing the technical SEO Issues encountered.</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As mentioned, our client had individual domains for all franchisees/locations and very thin content throughout all of these domains. Fixing the issues meant having one dynamic root domain and individual location pages for every franchisee. This way, every franchisee had rights to the location pages while benefiting from the authority and relevance passed over from the root domain.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At the same time, we worked on solutions to eliminate the issue of duplicate content.</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 </a:t>
            </a:r>
            <a:endParaRPr sz="12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1" name="Google Shape;221;p23"/>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222" name="Google Shape;222;p23"/>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223" name="Google Shape;223;p23"/>
          <p:cNvSpPr txBox="1"/>
          <p:nvPr/>
        </p:nvSpPr>
        <p:spPr>
          <a:xfrm>
            <a:off x="5162475" y="441900"/>
            <a:ext cx="3605400" cy="1923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300">
                <a:latin typeface="Montserrat SemiBold"/>
                <a:ea typeface="Montserrat SemiBold"/>
                <a:cs typeface="Montserrat SemiBold"/>
                <a:sym typeface="Montserrat SemiBold"/>
              </a:rPr>
              <a:t>Next, we went on with </a:t>
            </a:r>
            <a:r>
              <a:rPr lang="en" sz="1600">
                <a:solidFill>
                  <a:srgbClr val="CD152E"/>
                </a:solidFill>
                <a:latin typeface="Montserrat ExtraBold"/>
                <a:ea typeface="Montserrat ExtraBold"/>
                <a:cs typeface="Montserrat ExtraBold"/>
                <a:sym typeface="Montserrat ExtraBold"/>
              </a:rPr>
              <a:t>Keyword Research and On-Page Optimization</a:t>
            </a:r>
            <a:r>
              <a:rPr lang="en" sz="1300">
                <a:solidFill>
                  <a:srgbClr val="CD152E"/>
                </a:solidFill>
                <a:latin typeface="Montserrat ExtraBold"/>
                <a:ea typeface="Montserrat ExtraBold"/>
                <a:cs typeface="Montserrat ExtraBold"/>
                <a:sym typeface="Montserrat ExtraBold"/>
              </a:rPr>
              <a:t> </a:t>
            </a:r>
            <a:r>
              <a:rPr lang="en" sz="1300">
                <a:latin typeface="Montserrat SemiBold"/>
                <a:ea typeface="Montserrat SemiBold"/>
                <a:cs typeface="Montserrat SemiBold"/>
                <a:sym typeface="Montserrat SemiBold"/>
              </a:rPr>
              <a:t>for all location pages. We focused on highly relevant and searched transactional intent keywords. These terms are perfect if the searcher wants to set an appointment and know more about the services offered.</a:t>
            </a:r>
            <a:endParaRPr sz="1300">
              <a:latin typeface="Montserrat SemiBold"/>
              <a:ea typeface="Montserrat SemiBold"/>
              <a:cs typeface="Montserrat SemiBold"/>
              <a:sym typeface="Montserrat SemiBold"/>
            </a:endParaRPr>
          </a:p>
        </p:txBody>
      </p:sp>
      <p:sp>
        <p:nvSpPr>
          <p:cNvPr id="224" name="Google Shape;224;p23"/>
          <p:cNvSpPr txBox="1"/>
          <p:nvPr/>
        </p:nvSpPr>
        <p:spPr>
          <a:xfrm>
            <a:off x="5162475" y="2227500"/>
            <a:ext cx="36054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This process also provided direction for</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Content Silos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Internal Linking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Then, we fixed On-Page elements like</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Title Tag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Heading Structure</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Meta Description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Image Optimization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Adding Keyword Variations,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Optimized Content</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225" name="Google Shape;225;p23"/>
          <p:cNvPicPr preferRelativeResize="0"/>
          <p:nvPr/>
        </p:nvPicPr>
        <p:blipFill>
          <a:blip r:embed="rId6">
            <a:alphaModFix/>
          </a:blip>
          <a:stretch>
            <a:fillRect/>
          </a:stretch>
        </p:blipFill>
        <p:spPr>
          <a:xfrm>
            <a:off x="5509650" y="2571750"/>
            <a:ext cx="135625" cy="135625"/>
          </a:xfrm>
          <a:prstGeom prst="rect">
            <a:avLst/>
          </a:prstGeom>
          <a:noFill/>
          <a:ln>
            <a:noFill/>
          </a:ln>
        </p:spPr>
      </p:pic>
      <p:pic>
        <p:nvPicPr>
          <p:cNvPr id="226" name="Google Shape;226;p23"/>
          <p:cNvPicPr preferRelativeResize="0"/>
          <p:nvPr/>
        </p:nvPicPr>
        <p:blipFill>
          <a:blip r:embed="rId6">
            <a:alphaModFix/>
          </a:blip>
          <a:stretch>
            <a:fillRect/>
          </a:stretch>
        </p:blipFill>
        <p:spPr>
          <a:xfrm>
            <a:off x="5509650" y="2801375"/>
            <a:ext cx="135625" cy="135625"/>
          </a:xfrm>
          <a:prstGeom prst="rect">
            <a:avLst/>
          </a:prstGeom>
          <a:noFill/>
          <a:ln>
            <a:noFill/>
          </a:ln>
        </p:spPr>
      </p:pic>
      <p:pic>
        <p:nvPicPr>
          <p:cNvPr id="227" name="Google Shape;227;p23"/>
          <p:cNvPicPr preferRelativeResize="0"/>
          <p:nvPr/>
        </p:nvPicPr>
        <p:blipFill>
          <a:blip r:embed="rId6">
            <a:alphaModFix/>
          </a:blip>
          <a:stretch>
            <a:fillRect/>
          </a:stretch>
        </p:blipFill>
        <p:spPr>
          <a:xfrm>
            <a:off x="5509650" y="3485125"/>
            <a:ext cx="135625" cy="135625"/>
          </a:xfrm>
          <a:prstGeom prst="rect">
            <a:avLst/>
          </a:prstGeom>
          <a:noFill/>
          <a:ln>
            <a:noFill/>
          </a:ln>
        </p:spPr>
      </p:pic>
      <p:pic>
        <p:nvPicPr>
          <p:cNvPr id="228" name="Google Shape;228;p23"/>
          <p:cNvPicPr preferRelativeResize="0"/>
          <p:nvPr/>
        </p:nvPicPr>
        <p:blipFill>
          <a:blip r:embed="rId6">
            <a:alphaModFix/>
          </a:blip>
          <a:stretch>
            <a:fillRect/>
          </a:stretch>
        </p:blipFill>
        <p:spPr>
          <a:xfrm>
            <a:off x="5509650" y="3712100"/>
            <a:ext cx="135625" cy="135625"/>
          </a:xfrm>
          <a:prstGeom prst="rect">
            <a:avLst/>
          </a:prstGeom>
          <a:noFill/>
          <a:ln>
            <a:noFill/>
          </a:ln>
        </p:spPr>
      </p:pic>
      <p:pic>
        <p:nvPicPr>
          <p:cNvPr id="229" name="Google Shape;229;p23"/>
          <p:cNvPicPr preferRelativeResize="0"/>
          <p:nvPr/>
        </p:nvPicPr>
        <p:blipFill>
          <a:blip r:embed="rId6">
            <a:alphaModFix/>
          </a:blip>
          <a:stretch>
            <a:fillRect/>
          </a:stretch>
        </p:blipFill>
        <p:spPr>
          <a:xfrm>
            <a:off x="5509650" y="3939075"/>
            <a:ext cx="135625" cy="135625"/>
          </a:xfrm>
          <a:prstGeom prst="rect">
            <a:avLst/>
          </a:prstGeom>
          <a:noFill/>
          <a:ln>
            <a:noFill/>
          </a:ln>
        </p:spPr>
      </p:pic>
      <p:pic>
        <p:nvPicPr>
          <p:cNvPr id="230" name="Google Shape;230;p23"/>
          <p:cNvPicPr preferRelativeResize="0"/>
          <p:nvPr/>
        </p:nvPicPr>
        <p:blipFill>
          <a:blip r:embed="rId6">
            <a:alphaModFix/>
          </a:blip>
          <a:stretch>
            <a:fillRect/>
          </a:stretch>
        </p:blipFill>
        <p:spPr>
          <a:xfrm>
            <a:off x="5509650" y="4180025"/>
            <a:ext cx="135625" cy="135625"/>
          </a:xfrm>
          <a:prstGeom prst="rect">
            <a:avLst/>
          </a:prstGeom>
          <a:noFill/>
          <a:ln>
            <a:noFill/>
          </a:ln>
        </p:spPr>
      </p:pic>
      <p:pic>
        <p:nvPicPr>
          <p:cNvPr id="231" name="Google Shape;231;p23"/>
          <p:cNvPicPr preferRelativeResize="0"/>
          <p:nvPr/>
        </p:nvPicPr>
        <p:blipFill>
          <a:blip r:embed="rId6">
            <a:alphaModFix/>
          </a:blip>
          <a:stretch>
            <a:fillRect/>
          </a:stretch>
        </p:blipFill>
        <p:spPr>
          <a:xfrm>
            <a:off x="5509650" y="4393025"/>
            <a:ext cx="135625" cy="135625"/>
          </a:xfrm>
          <a:prstGeom prst="rect">
            <a:avLst/>
          </a:prstGeom>
          <a:noFill/>
          <a:ln>
            <a:noFill/>
          </a:ln>
        </p:spPr>
      </p:pic>
      <p:pic>
        <p:nvPicPr>
          <p:cNvPr id="232" name="Google Shape;232;p23"/>
          <p:cNvPicPr preferRelativeResize="0"/>
          <p:nvPr/>
        </p:nvPicPr>
        <p:blipFill>
          <a:blip r:embed="rId6">
            <a:alphaModFix/>
          </a:blip>
          <a:stretch>
            <a:fillRect/>
          </a:stretch>
        </p:blipFill>
        <p:spPr>
          <a:xfrm>
            <a:off x="5509650" y="4633975"/>
            <a:ext cx="135625" cy="135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8" name="Google Shape;238;p24"/>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39" name="Google Shape;239;p24"/>
          <p:cNvPicPr preferRelativeResize="0"/>
          <p:nvPr/>
        </p:nvPicPr>
        <p:blipFill>
          <a:blip r:embed="rId5">
            <a:alphaModFix/>
          </a:blip>
          <a:stretch>
            <a:fillRect/>
          </a:stretch>
        </p:blipFill>
        <p:spPr>
          <a:xfrm>
            <a:off x="4700594" y="0"/>
            <a:ext cx="4443413" cy="5143500"/>
          </a:xfrm>
          <a:prstGeom prst="rect">
            <a:avLst/>
          </a:prstGeom>
          <a:noFill/>
          <a:ln>
            <a:noFill/>
          </a:ln>
        </p:spPr>
      </p:pic>
      <p:sp>
        <p:nvSpPr>
          <p:cNvPr id="240" name="Google Shape;240;p24"/>
          <p:cNvSpPr txBox="1"/>
          <p:nvPr/>
        </p:nvSpPr>
        <p:spPr>
          <a:xfrm>
            <a:off x="226800" y="989638"/>
            <a:ext cx="45507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We know that not optimizing, at least the location pages </a:t>
            </a:r>
            <a:r>
              <a:rPr lang="en" sz="1300">
                <a:solidFill>
                  <a:schemeClr val="dk1"/>
                </a:solidFill>
                <a:latin typeface="Montserrat SemiBold"/>
                <a:ea typeface="Montserrat SemiBold"/>
                <a:cs typeface="Montserrat SemiBold"/>
                <a:sym typeface="Montserrat SemiBold"/>
              </a:rPr>
              <a:t>connected to the </a:t>
            </a:r>
            <a:r>
              <a:rPr lang="en" sz="1300">
                <a:latin typeface="Montserrat SemiBold"/>
                <a:ea typeface="Montserrat SemiBold"/>
                <a:cs typeface="Montserrat SemiBold"/>
                <a:sym typeface="Montserrat SemiBold"/>
              </a:rPr>
              <a:t>listings is </a:t>
            </a:r>
            <a:r>
              <a:rPr b="1" lang="en" sz="1300">
                <a:solidFill>
                  <a:srgbClr val="CD152E"/>
                </a:solidFill>
                <a:latin typeface="Montserrat"/>
                <a:ea typeface="Montserrat"/>
                <a:cs typeface="Montserrat"/>
                <a:sym typeface="Montserrat"/>
              </a:rPr>
              <a:t>FUNDAMENTALLY</a:t>
            </a:r>
            <a:r>
              <a:rPr b="1" lang="en" sz="1300">
                <a:solidFill>
                  <a:srgbClr val="CD152E"/>
                </a:solidFill>
                <a:latin typeface="Montserrat"/>
                <a:ea typeface="Montserrat"/>
                <a:cs typeface="Montserrat"/>
                <a:sym typeface="Montserrat"/>
              </a:rPr>
              <a:t> FLAWED</a:t>
            </a:r>
            <a:r>
              <a:rPr lang="en" sz="1300">
                <a:latin typeface="Montserrat SemiBold"/>
                <a:ea typeface="Montserrat SemiBold"/>
                <a:cs typeface="Montserrat SemiBold"/>
                <a:sym typeface="Montserrat SemiBold"/>
              </a:rPr>
              <a:t>. To make location pages geo-relevant, we also worked on adding website features such as:</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41" name="Google Shape;241;p24"/>
          <p:cNvSpPr txBox="1"/>
          <p:nvPr/>
        </p:nvSpPr>
        <p:spPr>
          <a:xfrm>
            <a:off x="226800" y="3624975"/>
            <a:ext cx="4550700" cy="1185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300">
                <a:latin typeface="Montserrat SemiBold"/>
                <a:ea typeface="Montserrat SemiBold"/>
                <a:cs typeface="Montserrat SemiBold"/>
                <a:sym typeface="Montserrat SemiBold"/>
              </a:rPr>
              <a:t>If you’d like to get more granular in understanding what would make an excellent location page, check out this </a:t>
            </a:r>
            <a:r>
              <a:rPr lang="en" sz="1300">
                <a:solidFill>
                  <a:srgbClr val="CD152E"/>
                </a:solidFill>
                <a:latin typeface="Montserrat ExtraBold"/>
                <a:ea typeface="Montserrat ExtraBold"/>
                <a:cs typeface="Montserrat ExtraBold"/>
                <a:sym typeface="Montserrat ExtraBold"/>
              </a:rPr>
              <a:t>Location Page Audit Checklist For Local SEO</a:t>
            </a:r>
            <a:r>
              <a:rPr lang="en" sz="1300">
                <a:latin typeface="Montserrat SemiBold"/>
                <a:ea typeface="Montserrat SemiBold"/>
                <a:cs typeface="Montserrat SemiBold"/>
                <a:sym typeface="Montserrat SemiBold"/>
              </a:rPr>
              <a:t> that outlines every element and detail in an easy-to-understand format.</a:t>
            </a:r>
            <a:endParaRPr sz="1300">
              <a:latin typeface="Montserrat SemiBold"/>
              <a:ea typeface="Montserrat SemiBold"/>
              <a:cs typeface="Montserrat SemiBold"/>
              <a:sym typeface="Montserrat SemiBold"/>
            </a:endParaRPr>
          </a:p>
        </p:txBody>
      </p:sp>
      <p:sp>
        <p:nvSpPr>
          <p:cNvPr id="242" name="Google Shape;242;p24"/>
          <p:cNvSpPr/>
          <p:nvPr/>
        </p:nvSpPr>
        <p:spPr>
          <a:xfrm>
            <a:off x="652200" y="2232300"/>
            <a:ext cx="21957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24"/>
          <p:cNvSpPr/>
          <p:nvPr/>
        </p:nvSpPr>
        <p:spPr>
          <a:xfrm>
            <a:off x="646300" y="2571750"/>
            <a:ext cx="11688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24"/>
          <p:cNvSpPr/>
          <p:nvPr/>
        </p:nvSpPr>
        <p:spPr>
          <a:xfrm>
            <a:off x="646300" y="2911200"/>
            <a:ext cx="24846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24"/>
          <p:cNvSpPr/>
          <p:nvPr/>
        </p:nvSpPr>
        <p:spPr>
          <a:xfrm>
            <a:off x="646300" y="3250650"/>
            <a:ext cx="38022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 name="Google Shape;246;p24"/>
          <p:cNvSpPr txBox="1"/>
          <p:nvPr/>
        </p:nvSpPr>
        <p:spPr>
          <a:xfrm>
            <a:off x="652200" y="2145000"/>
            <a:ext cx="3978600" cy="1745400"/>
          </a:xfrm>
          <a:prstGeom prst="rect">
            <a:avLst/>
          </a:prstGeom>
          <a:noFill/>
          <a:ln>
            <a:noFill/>
          </a:ln>
        </p:spPr>
        <p:txBody>
          <a:bodyPr anchorCtr="0" anchor="t" bIns="91425" lIns="91425" spcFirstLastPara="1" rIns="91425" wrap="square" tIns="91425">
            <a:spAutoFit/>
          </a:bodyPr>
          <a:lstStyle/>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Find Us Locally Section</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Local News </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Relevant Points of Interest</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Outlinks to Local/Niche/Authority Sources</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pic>
        <p:nvPicPr>
          <p:cNvPr id="247" name="Google Shape;247;p24"/>
          <p:cNvPicPr preferRelativeResize="0"/>
          <p:nvPr/>
        </p:nvPicPr>
        <p:blipFill>
          <a:blip r:embed="rId6">
            <a:alphaModFix/>
          </a:blip>
          <a:stretch>
            <a:fillRect/>
          </a:stretch>
        </p:blipFill>
        <p:spPr>
          <a:xfrm>
            <a:off x="343554" y="2232300"/>
            <a:ext cx="224400" cy="224400"/>
          </a:xfrm>
          <a:prstGeom prst="rect">
            <a:avLst/>
          </a:prstGeom>
          <a:noFill/>
          <a:ln>
            <a:noFill/>
          </a:ln>
        </p:spPr>
      </p:pic>
      <p:pic>
        <p:nvPicPr>
          <p:cNvPr id="248" name="Google Shape;248;p24"/>
          <p:cNvPicPr preferRelativeResize="0"/>
          <p:nvPr/>
        </p:nvPicPr>
        <p:blipFill>
          <a:blip r:embed="rId6">
            <a:alphaModFix/>
          </a:blip>
          <a:stretch>
            <a:fillRect/>
          </a:stretch>
        </p:blipFill>
        <p:spPr>
          <a:xfrm>
            <a:off x="343554" y="2571750"/>
            <a:ext cx="224400" cy="224400"/>
          </a:xfrm>
          <a:prstGeom prst="rect">
            <a:avLst/>
          </a:prstGeom>
          <a:noFill/>
          <a:ln>
            <a:noFill/>
          </a:ln>
        </p:spPr>
      </p:pic>
      <p:pic>
        <p:nvPicPr>
          <p:cNvPr id="249" name="Google Shape;249;p24"/>
          <p:cNvPicPr preferRelativeResize="0"/>
          <p:nvPr/>
        </p:nvPicPr>
        <p:blipFill>
          <a:blip r:embed="rId6">
            <a:alphaModFix/>
          </a:blip>
          <a:stretch>
            <a:fillRect/>
          </a:stretch>
        </p:blipFill>
        <p:spPr>
          <a:xfrm>
            <a:off x="343554" y="2911200"/>
            <a:ext cx="224400" cy="224400"/>
          </a:xfrm>
          <a:prstGeom prst="rect">
            <a:avLst/>
          </a:prstGeom>
          <a:noFill/>
          <a:ln>
            <a:noFill/>
          </a:ln>
        </p:spPr>
      </p:pic>
      <p:pic>
        <p:nvPicPr>
          <p:cNvPr id="250" name="Google Shape;250;p24"/>
          <p:cNvPicPr preferRelativeResize="0"/>
          <p:nvPr/>
        </p:nvPicPr>
        <p:blipFill>
          <a:blip r:embed="rId6">
            <a:alphaModFix/>
          </a:blip>
          <a:stretch>
            <a:fillRect/>
          </a:stretch>
        </p:blipFill>
        <p:spPr>
          <a:xfrm>
            <a:off x="343554" y="3250650"/>
            <a:ext cx="224400" cy="22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56" name="Google Shape;256;p25"/>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57" name="Google Shape;257;p25"/>
          <p:cNvPicPr preferRelativeResize="0"/>
          <p:nvPr/>
        </p:nvPicPr>
        <p:blipFill>
          <a:blip r:embed="rId5">
            <a:alphaModFix/>
          </a:blip>
          <a:stretch>
            <a:fillRect/>
          </a:stretch>
        </p:blipFill>
        <p:spPr>
          <a:xfrm>
            <a:off x="6" y="0"/>
            <a:ext cx="4986338" cy="5143500"/>
          </a:xfrm>
          <a:prstGeom prst="rect">
            <a:avLst/>
          </a:prstGeom>
          <a:noFill/>
          <a:ln>
            <a:noFill/>
          </a:ln>
        </p:spPr>
      </p:pic>
      <p:sp>
        <p:nvSpPr>
          <p:cNvPr id="258" name="Google Shape;258;p25"/>
          <p:cNvSpPr txBox="1"/>
          <p:nvPr/>
        </p:nvSpPr>
        <p:spPr>
          <a:xfrm>
            <a:off x="5276350" y="931025"/>
            <a:ext cx="3781200" cy="429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Press Releases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Do-Follow News Releases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Local &amp; News Link Building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Business Profile Creation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Niche &amp; Local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Maps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GPS Listings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Social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Supporting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Tiered Links for Stacked Signal Creation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Brand Foundation, and Brand Signal Building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Custom Signals on parity with Competition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Geo and Niche Relevant Networks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Patch Listings and Articles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Patch Featured Events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59" name="Google Shape;259;p25"/>
          <p:cNvSpPr txBox="1"/>
          <p:nvPr/>
        </p:nvSpPr>
        <p:spPr>
          <a:xfrm>
            <a:off x="5060575" y="219225"/>
            <a:ext cx="37812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After fixing the above, we started working on Brand Authority and Link Acquisition to cover </a:t>
            </a:r>
            <a:r>
              <a:rPr lang="en" sz="1300">
                <a:solidFill>
                  <a:srgbClr val="CD152E"/>
                </a:solidFill>
                <a:latin typeface="Montserrat ExtraBold"/>
                <a:ea typeface="Montserrat ExtraBold"/>
                <a:cs typeface="Montserrat ExtraBold"/>
                <a:sym typeface="Montserrat ExtraBold"/>
              </a:rPr>
              <a:t>OFF-PAGE SEO</a:t>
            </a:r>
            <a:r>
              <a:rPr lang="en" sz="1300">
                <a:latin typeface="Montserrat SemiBold"/>
                <a:ea typeface="Montserrat SemiBold"/>
                <a:cs typeface="Montserrat SemiBold"/>
                <a:sym typeface="Montserrat SemiBold"/>
              </a:rPr>
              <a:t>. This involved:</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260" name="Google Shape;260;p25"/>
          <p:cNvPicPr preferRelativeResize="0"/>
          <p:nvPr/>
        </p:nvPicPr>
        <p:blipFill>
          <a:blip r:embed="rId6">
            <a:alphaModFix/>
          </a:blip>
          <a:stretch>
            <a:fillRect/>
          </a:stretch>
        </p:blipFill>
        <p:spPr>
          <a:xfrm>
            <a:off x="5140725" y="1297250"/>
            <a:ext cx="135625" cy="135625"/>
          </a:xfrm>
          <a:prstGeom prst="rect">
            <a:avLst/>
          </a:prstGeom>
          <a:noFill/>
          <a:ln>
            <a:noFill/>
          </a:ln>
        </p:spPr>
      </p:pic>
      <p:pic>
        <p:nvPicPr>
          <p:cNvPr id="261" name="Google Shape;261;p25"/>
          <p:cNvPicPr preferRelativeResize="0"/>
          <p:nvPr/>
        </p:nvPicPr>
        <p:blipFill>
          <a:blip r:embed="rId6">
            <a:alphaModFix/>
          </a:blip>
          <a:stretch>
            <a:fillRect/>
          </a:stretch>
        </p:blipFill>
        <p:spPr>
          <a:xfrm>
            <a:off x="5140725" y="1515850"/>
            <a:ext cx="135625" cy="135625"/>
          </a:xfrm>
          <a:prstGeom prst="rect">
            <a:avLst/>
          </a:prstGeom>
          <a:noFill/>
          <a:ln>
            <a:noFill/>
          </a:ln>
        </p:spPr>
      </p:pic>
      <p:pic>
        <p:nvPicPr>
          <p:cNvPr id="262" name="Google Shape;262;p25"/>
          <p:cNvPicPr preferRelativeResize="0"/>
          <p:nvPr/>
        </p:nvPicPr>
        <p:blipFill>
          <a:blip r:embed="rId6">
            <a:alphaModFix/>
          </a:blip>
          <a:stretch>
            <a:fillRect/>
          </a:stretch>
        </p:blipFill>
        <p:spPr>
          <a:xfrm>
            <a:off x="5140725" y="1734450"/>
            <a:ext cx="135625" cy="135625"/>
          </a:xfrm>
          <a:prstGeom prst="rect">
            <a:avLst/>
          </a:prstGeom>
          <a:noFill/>
          <a:ln>
            <a:noFill/>
          </a:ln>
        </p:spPr>
      </p:pic>
      <p:pic>
        <p:nvPicPr>
          <p:cNvPr id="263" name="Google Shape;263;p25"/>
          <p:cNvPicPr preferRelativeResize="0"/>
          <p:nvPr/>
        </p:nvPicPr>
        <p:blipFill>
          <a:blip r:embed="rId6">
            <a:alphaModFix/>
          </a:blip>
          <a:stretch>
            <a:fillRect/>
          </a:stretch>
        </p:blipFill>
        <p:spPr>
          <a:xfrm>
            <a:off x="5140725" y="1971450"/>
            <a:ext cx="135625" cy="135625"/>
          </a:xfrm>
          <a:prstGeom prst="rect">
            <a:avLst/>
          </a:prstGeom>
          <a:noFill/>
          <a:ln>
            <a:noFill/>
          </a:ln>
        </p:spPr>
      </p:pic>
      <p:pic>
        <p:nvPicPr>
          <p:cNvPr id="264" name="Google Shape;264;p25"/>
          <p:cNvPicPr preferRelativeResize="0"/>
          <p:nvPr/>
        </p:nvPicPr>
        <p:blipFill>
          <a:blip r:embed="rId6">
            <a:alphaModFix/>
          </a:blip>
          <a:stretch>
            <a:fillRect/>
          </a:stretch>
        </p:blipFill>
        <p:spPr>
          <a:xfrm>
            <a:off x="5140725" y="2199250"/>
            <a:ext cx="135625" cy="135625"/>
          </a:xfrm>
          <a:prstGeom prst="rect">
            <a:avLst/>
          </a:prstGeom>
          <a:noFill/>
          <a:ln>
            <a:noFill/>
          </a:ln>
        </p:spPr>
      </p:pic>
      <p:pic>
        <p:nvPicPr>
          <p:cNvPr id="265" name="Google Shape;265;p25"/>
          <p:cNvPicPr preferRelativeResize="0"/>
          <p:nvPr/>
        </p:nvPicPr>
        <p:blipFill>
          <a:blip r:embed="rId6">
            <a:alphaModFix/>
          </a:blip>
          <a:stretch>
            <a:fillRect/>
          </a:stretch>
        </p:blipFill>
        <p:spPr>
          <a:xfrm>
            <a:off x="5140725" y="2427050"/>
            <a:ext cx="135625" cy="135625"/>
          </a:xfrm>
          <a:prstGeom prst="rect">
            <a:avLst/>
          </a:prstGeom>
          <a:noFill/>
          <a:ln>
            <a:noFill/>
          </a:ln>
        </p:spPr>
      </p:pic>
      <p:pic>
        <p:nvPicPr>
          <p:cNvPr id="266" name="Google Shape;266;p25"/>
          <p:cNvPicPr preferRelativeResize="0"/>
          <p:nvPr/>
        </p:nvPicPr>
        <p:blipFill>
          <a:blip r:embed="rId6">
            <a:alphaModFix/>
          </a:blip>
          <a:stretch>
            <a:fillRect/>
          </a:stretch>
        </p:blipFill>
        <p:spPr>
          <a:xfrm>
            <a:off x="5140725" y="2645650"/>
            <a:ext cx="135625" cy="135625"/>
          </a:xfrm>
          <a:prstGeom prst="rect">
            <a:avLst/>
          </a:prstGeom>
          <a:noFill/>
          <a:ln>
            <a:noFill/>
          </a:ln>
        </p:spPr>
      </p:pic>
      <p:pic>
        <p:nvPicPr>
          <p:cNvPr id="267" name="Google Shape;267;p25"/>
          <p:cNvPicPr preferRelativeResize="0"/>
          <p:nvPr/>
        </p:nvPicPr>
        <p:blipFill>
          <a:blip r:embed="rId6">
            <a:alphaModFix/>
          </a:blip>
          <a:stretch>
            <a:fillRect/>
          </a:stretch>
        </p:blipFill>
        <p:spPr>
          <a:xfrm>
            <a:off x="5140725" y="1060250"/>
            <a:ext cx="135625" cy="135625"/>
          </a:xfrm>
          <a:prstGeom prst="rect">
            <a:avLst/>
          </a:prstGeom>
          <a:noFill/>
          <a:ln>
            <a:noFill/>
          </a:ln>
        </p:spPr>
      </p:pic>
      <p:pic>
        <p:nvPicPr>
          <p:cNvPr id="268" name="Google Shape;268;p25"/>
          <p:cNvPicPr preferRelativeResize="0"/>
          <p:nvPr/>
        </p:nvPicPr>
        <p:blipFill>
          <a:blip r:embed="rId6">
            <a:alphaModFix/>
          </a:blip>
          <a:stretch>
            <a:fillRect/>
          </a:stretch>
        </p:blipFill>
        <p:spPr>
          <a:xfrm>
            <a:off x="5140725" y="3119650"/>
            <a:ext cx="135625" cy="135625"/>
          </a:xfrm>
          <a:prstGeom prst="rect">
            <a:avLst/>
          </a:prstGeom>
          <a:noFill/>
          <a:ln>
            <a:noFill/>
          </a:ln>
        </p:spPr>
      </p:pic>
      <p:pic>
        <p:nvPicPr>
          <p:cNvPr id="269" name="Google Shape;269;p25"/>
          <p:cNvPicPr preferRelativeResize="0"/>
          <p:nvPr/>
        </p:nvPicPr>
        <p:blipFill>
          <a:blip r:embed="rId6">
            <a:alphaModFix/>
          </a:blip>
          <a:stretch>
            <a:fillRect/>
          </a:stretch>
        </p:blipFill>
        <p:spPr>
          <a:xfrm>
            <a:off x="5140725" y="3338250"/>
            <a:ext cx="135625" cy="135625"/>
          </a:xfrm>
          <a:prstGeom prst="rect">
            <a:avLst/>
          </a:prstGeom>
          <a:noFill/>
          <a:ln>
            <a:noFill/>
          </a:ln>
        </p:spPr>
      </p:pic>
      <p:pic>
        <p:nvPicPr>
          <p:cNvPr id="270" name="Google Shape;270;p25"/>
          <p:cNvPicPr preferRelativeResize="0"/>
          <p:nvPr/>
        </p:nvPicPr>
        <p:blipFill>
          <a:blip r:embed="rId6">
            <a:alphaModFix/>
          </a:blip>
          <a:stretch>
            <a:fillRect/>
          </a:stretch>
        </p:blipFill>
        <p:spPr>
          <a:xfrm>
            <a:off x="5140725" y="3556850"/>
            <a:ext cx="135625" cy="135625"/>
          </a:xfrm>
          <a:prstGeom prst="rect">
            <a:avLst/>
          </a:prstGeom>
          <a:noFill/>
          <a:ln>
            <a:noFill/>
          </a:ln>
        </p:spPr>
      </p:pic>
      <p:pic>
        <p:nvPicPr>
          <p:cNvPr id="271" name="Google Shape;271;p25"/>
          <p:cNvPicPr preferRelativeResize="0"/>
          <p:nvPr/>
        </p:nvPicPr>
        <p:blipFill>
          <a:blip r:embed="rId6">
            <a:alphaModFix/>
          </a:blip>
          <a:stretch>
            <a:fillRect/>
          </a:stretch>
        </p:blipFill>
        <p:spPr>
          <a:xfrm>
            <a:off x="5140725" y="3793850"/>
            <a:ext cx="135625" cy="135625"/>
          </a:xfrm>
          <a:prstGeom prst="rect">
            <a:avLst/>
          </a:prstGeom>
          <a:noFill/>
          <a:ln>
            <a:noFill/>
          </a:ln>
        </p:spPr>
      </p:pic>
      <p:pic>
        <p:nvPicPr>
          <p:cNvPr id="272" name="Google Shape;272;p25"/>
          <p:cNvPicPr preferRelativeResize="0"/>
          <p:nvPr/>
        </p:nvPicPr>
        <p:blipFill>
          <a:blip r:embed="rId6">
            <a:alphaModFix/>
          </a:blip>
          <a:stretch>
            <a:fillRect/>
          </a:stretch>
        </p:blipFill>
        <p:spPr>
          <a:xfrm>
            <a:off x="5140725" y="4021650"/>
            <a:ext cx="135625" cy="135625"/>
          </a:xfrm>
          <a:prstGeom prst="rect">
            <a:avLst/>
          </a:prstGeom>
          <a:noFill/>
          <a:ln>
            <a:noFill/>
          </a:ln>
        </p:spPr>
      </p:pic>
      <p:pic>
        <p:nvPicPr>
          <p:cNvPr id="273" name="Google Shape;273;p25"/>
          <p:cNvPicPr preferRelativeResize="0"/>
          <p:nvPr/>
        </p:nvPicPr>
        <p:blipFill>
          <a:blip r:embed="rId6">
            <a:alphaModFix/>
          </a:blip>
          <a:stretch>
            <a:fillRect/>
          </a:stretch>
        </p:blipFill>
        <p:spPr>
          <a:xfrm>
            <a:off x="5140725" y="4249450"/>
            <a:ext cx="135625" cy="135625"/>
          </a:xfrm>
          <a:prstGeom prst="rect">
            <a:avLst/>
          </a:prstGeom>
          <a:noFill/>
          <a:ln>
            <a:noFill/>
          </a:ln>
        </p:spPr>
      </p:pic>
      <p:pic>
        <p:nvPicPr>
          <p:cNvPr id="274" name="Google Shape;274;p25"/>
          <p:cNvPicPr preferRelativeResize="0"/>
          <p:nvPr/>
        </p:nvPicPr>
        <p:blipFill>
          <a:blip r:embed="rId6">
            <a:alphaModFix/>
          </a:blip>
          <a:stretch>
            <a:fillRect/>
          </a:stretch>
        </p:blipFill>
        <p:spPr>
          <a:xfrm>
            <a:off x="5140725" y="4468050"/>
            <a:ext cx="135625" cy="135625"/>
          </a:xfrm>
          <a:prstGeom prst="rect">
            <a:avLst/>
          </a:prstGeom>
          <a:noFill/>
          <a:ln>
            <a:noFill/>
          </a:ln>
        </p:spPr>
      </p:pic>
      <p:pic>
        <p:nvPicPr>
          <p:cNvPr id="275" name="Google Shape;275;p25"/>
          <p:cNvPicPr preferRelativeResize="0"/>
          <p:nvPr/>
        </p:nvPicPr>
        <p:blipFill>
          <a:blip r:embed="rId6">
            <a:alphaModFix/>
          </a:blip>
          <a:stretch>
            <a:fillRect/>
          </a:stretch>
        </p:blipFill>
        <p:spPr>
          <a:xfrm>
            <a:off x="5140725" y="2882650"/>
            <a:ext cx="135625" cy="135625"/>
          </a:xfrm>
          <a:prstGeom prst="rect">
            <a:avLst/>
          </a:prstGeom>
          <a:noFill/>
          <a:ln>
            <a:noFill/>
          </a:ln>
        </p:spPr>
      </p:pic>
      <p:pic>
        <p:nvPicPr>
          <p:cNvPr id="276" name="Google Shape;276;p25"/>
          <p:cNvPicPr preferRelativeResize="0"/>
          <p:nvPr/>
        </p:nvPicPr>
        <p:blipFill>
          <a:blip r:embed="rId6">
            <a:alphaModFix/>
          </a:blip>
          <a:stretch>
            <a:fillRect/>
          </a:stretch>
        </p:blipFill>
        <p:spPr>
          <a:xfrm>
            <a:off x="5140725" y="4705050"/>
            <a:ext cx="135625" cy="135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2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2" name="Google Shape;282;p26"/>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83" name="Google Shape;283;p26"/>
          <p:cNvPicPr preferRelativeResize="0"/>
          <p:nvPr/>
        </p:nvPicPr>
        <p:blipFill>
          <a:blip r:embed="rId5">
            <a:alphaModFix/>
          </a:blip>
          <a:stretch>
            <a:fillRect/>
          </a:stretch>
        </p:blipFill>
        <p:spPr>
          <a:xfrm>
            <a:off x="0" y="0"/>
            <a:ext cx="9144000" cy="5143500"/>
          </a:xfrm>
          <a:prstGeom prst="rect">
            <a:avLst/>
          </a:prstGeom>
          <a:noFill/>
          <a:ln>
            <a:noFill/>
          </a:ln>
        </p:spPr>
      </p:pic>
      <p:sp>
        <p:nvSpPr>
          <p:cNvPr id="284" name="Google Shape;284;p26"/>
          <p:cNvSpPr txBox="1"/>
          <p:nvPr/>
        </p:nvSpPr>
        <p:spPr>
          <a:xfrm>
            <a:off x="4646225" y="1171775"/>
            <a:ext cx="43494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solidFill>
                  <a:schemeClr val="lt1"/>
                </a:solidFill>
                <a:latin typeface="Montserrat Medium"/>
                <a:ea typeface="Montserrat Medium"/>
                <a:cs typeface="Montserrat Medium"/>
                <a:sym typeface="Montserrat Medium"/>
              </a:rPr>
              <a:t>Bear in mind this is not </a:t>
            </a:r>
            <a:r>
              <a:rPr lang="en" sz="1200">
                <a:solidFill>
                  <a:schemeClr val="lt1"/>
                </a:solidFill>
                <a:latin typeface="Montserrat Medium"/>
                <a:ea typeface="Montserrat Medium"/>
                <a:cs typeface="Montserrat Medium"/>
                <a:sym typeface="Montserrat Medium"/>
              </a:rPr>
              <a:t>just</a:t>
            </a:r>
            <a:r>
              <a:rPr lang="en" sz="1200">
                <a:solidFill>
                  <a:schemeClr val="lt1"/>
                </a:solidFill>
                <a:latin typeface="Montserrat Medium"/>
                <a:ea typeface="Montserrat Medium"/>
                <a:cs typeface="Montserrat Medium"/>
                <a:sym typeface="Montserrat Medium"/>
              </a:rPr>
              <a:t> one location or a handful that are getting optimized simultaneously. Our agency’s capacity and SOPs allow for </a:t>
            </a:r>
            <a:r>
              <a:rPr i="1" lang="en" sz="1200">
                <a:solidFill>
                  <a:schemeClr val="lt1"/>
                </a:solidFill>
                <a:latin typeface="Montserrat ExtraBold"/>
                <a:ea typeface="Montserrat ExtraBold"/>
                <a:cs typeface="Montserrat ExtraBold"/>
                <a:sym typeface="Montserrat ExtraBold"/>
              </a:rPr>
              <a:t>Bulk Onboarding,</a:t>
            </a:r>
            <a:r>
              <a:rPr lang="en" sz="1200">
                <a:solidFill>
                  <a:schemeClr val="lt1"/>
                </a:solidFill>
                <a:latin typeface="Montserrat Medium"/>
                <a:ea typeface="Montserrat Medium"/>
                <a:cs typeface="Montserrat Medium"/>
                <a:sym typeface="Montserrat Medium"/>
              </a:rPr>
              <a:t> as well as the implementation of these complex audits and strategies. We have seen </a:t>
            </a:r>
            <a:r>
              <a:rPr b="1" i="1" lang="en" sz="1200">
                <a:solidFill>
                  <a:schemeClr val="lt1"/>
                </a:solidFill>
                <a:latin typeface="Montserrat"/>
                <a:ea typeface="Montserrat"/>
                <a:cs typeface="Montserrat"/>
                <a:sym typeface="Montserrat"/>
              </a:rPr>
              <a:t>great results in short periods</a:t>
            </a:r>
            <a:r>
              <a:rPr lang="en" sz="1200">
                <a:solidFill>
                  <a:schemeClr val="lt1"/>
                </a:solidFill>
                <a:latin typeface="Montserrat Medium"/>
                <a:ea typeface="Montserrat Medium"/>
                <a:cs typeface="Montserrat Medium"/>
                <a:sym typeface="Montserrat Medium"/>
              </a:rPr>
              <a:t> of time for this franchise for over 100 listings using strategies that we lay out here. Keep reading as we showcase those results in screenshots and ranking proof, direct from GBP insights, GEOgrids, and our local keyword rank tracker.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For the </a:t>
            </a:r>
            <a:r>
              <a:rPr lang="en" sz="1200">
                <a:solidFill>
                  <a:schemeClr val="lt1"/>
                </a:solidFill>
                <a:latin typeface="Montserrat"/>
                <a:ea typeface="Montserrat"/>
                <a:cs typeface="Montserrat"/>
                <a:sym typeface="Montserrat"/>
              </a:rPr>
              <a:t>campaign</a:t>
            </a:r>
            <a:r>
              <a:rPr lang="en" sz="1200">
                <a:solidFill>
                  <a:schemeClr val="lt1"/>
                </a:solidFill>
                <a:latin typeface="Montserrat"/>
                <a:ea typeface="Montserrat"/>
                <a:cs typeface="Montserrat"/>
                <a:sym typeface="Montserrat"/>
              </a:rPr>
              <a:t>’s second quarter,</a:t>
            </a:r>
            <a:r>
              <a:rPr lang="en" sz="1200">
                <a:solidFill>
                  <a:schemeClr val="lt1"/>
                </a:solidFill>
                <a:latin typeface="Montserrat Medium"/>
                <a:ea typeface="Montserrat Medium"/>
                <a:cs typeface="Montserrat Medium"/>
                <a:sym typeface="Montserrat Medium"/>
              </a:rPr>
              <a:t> we decided to </a:t>
            </a:r>
            <a:r>
              <a:rPr b="1" i="1" lang="en" sz="1200">
                <a:solidFill>
                  <a:schemeClr val="lt1"/>
                </a:solidFill>
                <a:latin typeface="Montserrat"/>
                <a:ea typeface="Montserrat"/>
                <a:cs typeface="Montserrat"/>
                <a:sym typeface="Montserrat"/>
              </a:rPr>
              <a:t>expand the radius coverage</a:t>
            </a:r>
            <a:r>
              <a:rPr lang="en" sz="1200">
                <a:solidFill>
                  <a:schemeClr val="lt1"/>
                </a:solidFill>
                <a:latin typeface="Montserrat Medium"/>
                <a:ea typeface="Montserrat Medium"/>
                <a:cs typeface="Montserrat Medium"/>
                <a:sym typeface="Montserrat Medium"/>
              </a:rPr>
              <a:t> on locations and keywords, targeting larger cities for other smaller locations and rotating and switching between focus keywords once we had them ranked.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200">
              <a:solidFill>
                <a:schemeClr val="lt1"/>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None/>
            </a:pPr>
            <a:r>
              <a:t/>
            </a:r>
            <a:endParaRPr sz="12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90" name="Google Shape;290;p27"/>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91" name="Google Shape;291;p27"/>
          <p:cNvPicPr preferRelativeResize="0"/>
          <p:nvPr/>
        </p:nvPicPr>
        <p:blipFill>
          <a:blip r:embed="rId5">
            <a:alphaModFix/>
          </a:blip>
          <a:stretch>
            <a:fillRect/>
          </a:stretch>
        </p:blipFill>
        <p:spPr>
          <a:xfrm>
            <a:off x="4443406" y="0"/>
            <a:ext cx="4700588" cy="5143500"/>
          </a:xfrm>
          <a:prstGeom prst="rect">
            <a:avLst/>
          </a:prstGeom>
          <a:noFill/>
          <a:ln>
            <a:noFill/>
          </a:ln>
        </p:spPr>
      </p:pic>
      <p:sp>
        <p:nvSpPr>
          <p:cNvPr id="292" name="Google Shape;292;p27"/>
          <p:cNvSpPr txBox="1"/>
          <p:nvPr/>
        </p:nvSpPr>
        <p:spPr>
          <a:xfrm>
            <a:off x="468150" y="2044550"/>
            <a:ext cx="4300500" cy="268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Views on Search increase </a:t>
            </a:r>
            <a:r>
              <a:rPr b="1" lang="en" sz="1300">
                <a:solidFill>
                  <a:srgbClr val="CD152E"/>
                </a:solidFill>
                <a:latin typeface="Montserrat"/>
                <a:ea typeface="Montserrat"/>
                <a:cs typeface="Montserrat"/>
                <a:sym typeface="Montserrat"/>
              </a:rPr>
              <a:t>+408%</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Views on Maps increase </a:t>
            </a:r>
            <a:r>
              <a:rPr b="1" lang="en" sz="1300">
                <a:solidFill>
                  <a:srgbClr val="CD152E"/>
                </a:solidFill>
                <a:latin typeface="Montserrat"/>
                <a:ea typeface="Montserrat"/>
                <a:cs typeface="Montserrat"/>
                <a:sym typeface="Montserrat"/>
              </a:rPr>
              <a:t>+227%</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Driving Directions Requests increase </a:t>
            </a:r>
            <a:r>
              <a:rPr b="1" lang="en" sz="1300">
                <a:solidFill>
                  <a:srgbClr val="CD152E"/>
                </a:solidFill>
                <a:latin typeface="Montserrat"/>
                <a:ea typeface="Montserrat"/>
                <a:cs typeface="Montserrat"/>
                <a:sym typeface="Montserrat"/>
              </a:rPr>
              <a:t>+260%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Phone Calls increase by </a:t>
            </a:r>
            <a:r>
              <a:rPr b="1" lang="en" sz="1300">
                <a:solidFill>
                  <a:srgbClr val="CD152E"/>
                </a:solidFill>
                <a:latin typeface="Montserrat"/>
                <a:ea typeface="Montserrat"/>
                <a:cs typeface="Montserrat"/>
                <a:sym typeface="Montserrat"/>
              </a:rPr>
              <a:t>+351%</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Visits on the Website increase by </a:t>
            </a:r>
            <a:r>
              <a:rPr b="1" lang="en" sz="1300">
                <a:solidFill>
                  <a:srgbClr val="CD152E"/>
                </a:solidFill>
                <a:latin typeface="Montserrat"/>
                <a:ea typeface="Montserrat"/>
                <a:cs typeface="Montserrat"/>
                <a:sym typeface="Montserrat"/>
              </a:rPr>
              <a:t>+362%</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Posts Views on Search increase </a:t>
            </a:r>
            <a:r>
              <a:rPr b="1" lang="en" sz="1300">
                <a:solidFill>
                  <a:srgbClr val="CD152E"/>
                </a:solidFill>
                <a:latin typeface="Montserrat"/>
                <a:ea typeface="Montserrat"/>
                <a:cs typeface="Montserrat"/>
                <a:sym typeface="Montserrat"/>
              </a:rPr>
              <a:t>+1019%</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Actions CTA on Posts increase </a:t>
            </a:r>
            <a:r>
              <a:rPr b="1" lang="en" sz="1300">
                <a:solidFill>
                  <a:srgbClr val="CD152E"/>
                </a:solidFill>
                <a:latin typeface="Montserrat"/>
                <a:ea typeface="Montserrat"/>
                <a:cs typeface="Montserrat"/>
                <a:sym typeface="Montserrat"/>
              </a:rPr>
              <a:t>+100%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Direct Queries increase </a:t>
            </a:r>
            <a:r>
              <a:rPr b="1" lang="en" sz="1300">
                <a:solidFill>
                  <a:srgbClr val="CD152E"/>
                </a:solidFill>
                <a:latin typeface="Montserrat"/>
                <a:ea typeface="Montserrat"/>
                <a:cs typeface="Montserrat"/>
                <a:sym typeface="Montserrat"/>
              </a:rPr>
              <a:t>+230%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Indirect Queries increase </a:t>
            </a:r>
            <a:r>
              <a:rPr b="1" lang="en" sz="1300">
                <a:solidFill>
                  <a:srgbClr val="CD152E"/>
                </a:solidFill>
                <a:latin typeface="Montserrat"/>
                <a:ea typeface="Montserrat"/>
                <a:cs typeface="Montserrat"/>
                <a:sym typeface="Montserrat"/>
              </a:rPr>
              <a:t>+366%</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Chain Queries increase </a:t>
            </a:r>
            <a:r>
              <a:rPr b="1" lang="en" sz="1300">
                <a:solidFill>
                  <a:srgbClr val="CD152E"/>
                </a:solidFill>
                <a:latin typeface="Montserrat"/>
                <a:ea typeface="Montserrat"/>
                <a:cs typeface="Montserrat"/>
                <a:sym typeface="Montserrat"/>
              </a:rPr>
              <a:t>+356%</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93" name="Google Shape;293;p27"/>
          <p:cNvSpPr txBox="1"/>
          <p:nvPr/>
        </p:nvSpPr>
        <p:spPr>
          <a:xfrm>
            <a:off x="226800" y="87957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IMPACTFUL RESULTS AFTER</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8 MONTHS</a:t>
            </a:r>
            <a:endParaRPr sz="2400">
              <a:solidFill>
                <a:srgbClr val="CD152E"/>
              </a:solidFill>
              <a:latin typeface="Montserrat ExtraBold"/>
              <a:ea typeface="Montserrat ExtraBold"/>
              <a:cs typeface="Montserrat ExtraBold"/>
              <a:sym typeface="Montserrat ExtraBold"/>
            </a:endParaRPr>
          </a:p>
        </p:txBody>
      </p:sp>
      <p:sp>
        <p:nvSpPr>
          <p:cNvPr id="294" name="Google Shape;294;p27"/>
          <p:cNvSpPr txBox="1"/>
          <p:nvPr/>
        </p:nvSpPr>
        <p:spPr>
          <a:xfrm>
            <a:off x="226800" y="1492600"/>
            <a:ext cx="4783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Overall average Local SEO metric and KPI increases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considering all </a:t>
            </a:r>
            <a:r>
              <a:rPr b="1" lang="en" sz="1300">
                <a:solidFill>
                  <a:srgbClr val="CD152E"/>
                </a:solidFill>
                <a:latin typeface="Montserrat"/>
                <a:ea typeface="Montserrat"/>
                <a:cs typeface="Montserrat"/>
                <a:sym typeface="Montserrat"/>
              </a:rPr>
              <a:t>100+</a:t>
            </a:r>
            <a:r>
              <a:rPr lang="en" sz="1300">
                <a:latin typeface="Montserrat SemiBold"/>
                <a:ea typeface="Montserrat SemiBold"/>
                <a:cs typeface="Montserrat SemiBold"/>
                <a:sym typeface="Montserrat SemiBold"/>
              </a:rPr>
              <a:t> locations:</a:t>
            </a:r>
            <a:endParaRPr sz="1300">
              <a:latin typeface="Montserrat SemiBold"/>
              <a:ea typeface="Montserrat SemiBold"/>
              <a:cs typeface="Montserrat SemiBold"/>
              <a:sym typeface="Montserrat SemiBold"/>
            </a:endParaRPr>
          </a:p>
        </p:txBody>
      </p:sp>
      <p:pic>
        <p:nvPicPr>
          <p:cNvPr id="295" name="Google Shape;295;p27"/>
          <p:cNvPicPr preferRelativeResize="0"/>
          <p:nvPr/>
        </p:nvPicPr>
        <p:blipFill>
          <a:blip r:embed="rId6">
            <a:alphaModFix/>
          </a:blip>
          <a:stretch>
            <a:fillRect/>
          </a:stretch>
        </p:blipFill>
        <p:spPr>
          <a:xfrm>
            <a:off x="332525" y="2164250"/>
            <a:ext cx="135625" cy="135625"/>
          </a:xfrm>
          <a:prstGeom prst="rect">
            <a:avLst/>
          </a:prstGeom>
          <a:noFill/>
          <a:ln>
            <a:noFill/>
          </a:ln>
        </p:spPr>
      </p:pic>
      <p:pic>
        <p:nvPicPr>
          <p:cNvPr id="296" name="Google Shape;296;p27"/>
          <p:cNvPicPr preferRelativeResize="0"/>
          <p:nvPr/>
        </p:nvPicPr>
        <p:blipFill>
          <a:blip r:embed="rId6">
            <a:alphaModFix/>
          </a:blip>
          <a:stretch>
            <a:fillRect/>
          </a:stretch>
        </p:blipFill>
        <p:spPr>
          <a:xfrm>
            <a:off x="332525" y="2398588"/>
            <a:ext cx="135625" cy="135625"/>
          </a:xfrm>
          <a:prstGeom prst="rect">
            <a:avLst/>
          </a:prstGeom>
          <a:noFill/>
          <a:ln>
            <a:noFill/>
          </a:ln>
        </p:spPr>
      </p:pic>
      <p:pic>
        <p:nvPicPr>
          <p:cNvPr id="297" name="Google Shape;297;p27"/>
          <p:cNvPicPr preferRelativeResize="0"/>
          <p:nvPr/>
        </p:nvPicPr>
        <p:blipFill>
          <a:blip r:embed="rId6">
            <a:alphaModFix/>
          </a:blip>
          <a:stretch>
            <a:fillRect/>
          </a:stretch>
        </p:blipFill>
        <p:spPr>
          <a:xfrm>
            <a:off x="332525" y="2632925"/>
            <a:ext cx="135625" cy="135625"/>
          </a:xfrm>
          <a:prstGeom prst="rect">
            <a:avLst/>
          </a:prstGeom>
          <a:noFill/>
          <a:ln>
            <a:noFill/>
          </a:ln>
        </p:spPr>
      </p:pic>
      <p:pic>
        <p:nvPicPr>
          <p:cNvPr id="298" name="Google Shape;298;p27"/>
          <p:cNvPicPr preferRelativeResize="0"/>
          <p:nvPr/>
        </p:nvPicPr>
        <p:blipFill>
          <a:blip r:embed="rId6">
            <a:alphaModFix/>
          </a:blip>
          <a:stretch>
            <a:fillRect/>
          </a:stretch>
        </p:blipFill>
        <p:spPr>
          <a:xfrm>
            <a:off x="332525" y="2851525"/>
            <a:ext cx="135625" cy="135625"/>
          </a:xfrm>
          <a:prstGeom prst="rect">
            <a:avLst/>
          </a:prstGeom>
          <a:noFill/>
          <a:ln>
            <a:noFill/>
          </a:ln>
        </p:spPr>
      </p:pic>
      <p:pic>
        <p:nvPicPr>
          <p:cNvPr id="299" name="Google Shape;299;p27"/>
          <p:cNvPicPr preferRelativeResize="0"/>
          <p:nvPr/>
        </p:nvPicPr>
        <p:blipFill>
          <a:blip r:embed="rId6">
            <a:alphaModFix/>
          </a:blip>
          <a:stretch>
            <a:fillRect/>
          </a:stretch>
        </p:blipFill>
        <p:spPr>
          <a:xfrm>
            <a:off x="332525" y="3070125"/>
            <a:ext cx="135625" cy="135625"/>
          </a:xfrm>
          <a:prstGeom prst="rect">
            <a:avLst/>
          </a:prstGeom>
          <a:noFill/>
          <a:ln>
            <a:noFill/>
          </a:ln>
        </p:spPr>
      </p:pic>
      <p:pic>
        <p:nvPicPr>
          <p:cNvPr id="300" name="Google Shape;300;p27"/>
          <p:cNvPicPr preferRelativeResize="0"/>
          <p:nvPr/>
        </p:nvPicPr>
        <p:blipFill>
          <a:blip r:embed="rId6">
            <a:alphaModFix/>
          </a:blip>
          <a:stretch>
            <a:fillRect/>
          </a:stretch>
        </p:blipFill>
        <p:spPr>
          <a:xfrm>
            <a:off x="332525" y="3304463"/>
            <a:ext cx="135625" cy="135625"/>
          </a:xfrm>
          <a:prstGeom prst="rect">
            <a:avLst/>
          </a:prstGeom>
          <a:noFill/>
          <a:ln>
            <a:noFill/>
          </a:ln>
        </p:spPr>
      </p:pic>
      <p:pic>
        <p:nvPicPr>
          <p:cNvPr id="301" name="Google Shape;301;p27"/>
          <p:cNvPicPr preferRelativeResize="0"/>
          <p:nvPr/>
        </p:nvPicPr>
        <p:blipFill>
          <a:blip r:embed="rId6">
            <a:alphaModFix/>
          </a:blip>
          <a:stretch>
            <a:fillRect/>
          </a:stretch>
        </p:blipFill>
        <p:spPr>
          <a:xfrm>
            <a:off x="332525" y="3538800"/>
            <a:ext cx="135625" cy="135625"/>
          </a:xfrm>
          <a:prstGeom prst="rect">
            <a:avLst/>
          </a:prstGeom>
          <a:noFill/>
          <a:ln>
            <a:noFill/>
          </a:ln>
        </p:spPr>
      </p:pic>
      <p:pic>
        <p:nvPicPr>
          <p:cNvPr id="302" name="Google Shape;302;p27"/>
          <p:cNvPicPr preferRelativeResize="0"/>
          <p:nvPr/>
        </p:nvPicPr>
        <p:blipFill>
          <a:blip r:embed="rId6">
            <a:alphaModFix/>
          </a:blip>
          <a:stretch>
            <a:fillRect/>
          </a:stretch>
        </p:blipFill>
        <p:spPr>
          <a:xfrm>
            <a:off x="332525" y="3757400"/>
            <a:ext cx="135625" cy="135625"/>
          </a:xfrm>
          <a:prstGeom prst="rect">
            <a:avLst/>
          </a:prstGeom>
          <a:noFill/>
          <a:ln>
            <a:noFill/>
          </a:ln>
        </p:spPr>
      </p:pic>
      <p:pic>
        <p:nvPicPr>
          <p:cNvPr id="303" name="Google Shape;303;p27"/>
          <p:cNvPicPr preferRelativeResize="0"/>
          <p:nvPr/>
        </p:nvPicPr>
        <p:blipFill>
          <a:blip r:embed="rId6">
            <a:alphaModFix/>
          </a:blip>
          <a:stretch>
            <a:fillRect/>
          </a:stretch>
        </p:blipFill>
        <p:spPr>
          <a:xfrm>
            <a:off x="332525" y="3991738"/>
            <a:ext cx="135625" cy="135625"/>
          </a:xfrm>
          <a:prstGeom prst="rect">
            <a:avLst/>
          </a:prstGeom>
          <a:noFill/>
          <a:ln>
            <a:noFill/>
          </a:ln>
        </p:spPr>
      </p:pic>
      <p:pic>
        <p:nvPicPr>
          <p:cNvPr id="304" name="Google Shape;304;p27"/>
          <p:cNvPicPr preferRelativeResize="0"/>
          <p:nvPr/>
        </p:nvPicPr>
        <p:blipFill>
          <a:blip r:embed="rId6">
            <a:alphaModFix/>
          </a:blip>
          <a:stretch>
            <a:fillRect/>
          </a:stretch>
        </p:blipFill>
        <p:spPr>
          <a:xfrm>
            <a:off x="332525" y="4226075"/>
            <a:ext cx="135625" cy="135625"/>
          </a:xfrm>
          <a:prstGeom prst="rect">
            <a:avLst/>
          </a:prstGeom>
          <a:noFill/>
          <a:ln>
            <a:noFill/>
          </a:ln>
        </p:spPr>
      </p:pic>
      <p:sp>
        <p:nvSpPr>
          <p:cNvPr id="305" name="Google Shape;305;p27"/>
          <p:cNvSpPr txBox="1"/>
          <p:nvPr/>
        </p:nvSpPr>
        <p:spPr>
          <a:xfrm>
            <a:off x="226800" y="4444675"/>
            <a:ext cx="5088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 There are locations where these increased percentages are double the average presented above.</a:t>
            </a:r>
            <a:endParaRPr sz="1300">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9" name="Shape 309"/>
        <p:cNvGrpSpPr/>
        <p:nvPr/>
      </p:nvGrpSpPr>
      <p:grpSpPr>
        <a:xfrm>
          <a:off x="0" y="0"/>
          <a:ext cx="0" cy="0"/>
          <a:chOff x="0" y="0"/>
          <a:chExt cx="0" cy="0"/>
        </a:xfrm>
      </p:grpSpPr>
      <p:pic>
        <p:nvPicPr>
          <p:cNvPr id="310" name="Google Shape;310;p28"/>
          <p:cNvPicPr preferRelativeResize="0"/>
          <p:nvPr/>
        </p:nvPicPr>
        <p:blipFill>
          <a:blip r:embed="rId3">
            <a:alphaModFix/>
          </a:blip>
          <a:stretch>
            <a:fillRect/>
          </a:stretch>
        </p:blipFill>
        <p:spPr>
          <a:xfrm>
            <a:off x="2519225" y="274850"/>
            <a:ext cx="6548575" cy="2303600"/>
          </a:xfrm>
          <a:prstGeom prst="rect">
            <a:avLst/>
          </a:prstGeom>
          <a:noFill/>
          <a:ln>
            <a:noFill/>
          </a:ln>
        </p:spPr>
      </p:pic>
      <p:pic>
        <p:nvPicPr>
          <p:cNvPr id="311" name="Google Shape;311;p28"/>
          <p:cNvPicPr preferRelativeResize="0"/>
          <p:nvPr/>
        </p:nvPicPr>
        <p:blipFill>
          <a:blip r:embed="rId4">
            <a:alphaModFix/>
          </a:blip>
          <a:stretch>
            <a:fillRect/>
          </a:stretch>
        </p:blipFill>
        <p:spPr>
          <a:xfrm>
            <a:off x="0" y="0"/>
            <a:ext cx="2828915" cy="5143500"/>
          </a:xfrm>
          <a:prstGeom prst="rect">
            <a:avLst/>
          </a:prstGeom>
          <a:noFill/>
          <a:ln>
            <a:noFill/>
          </a:ln>
        </p:spPr>
      </p:pic>
      <p:pic>
        <p:nvPicPr>
          <p:cNvPr id="312" name="Google Shape;312;p28"/>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13" name="Google Shape;313;p28"/>
          <p:cNvSpPr txBox="1"/>
          <p:nvPr/>
        </p:nvSpPr>
        <p:spPr>
          <a:xfrm>
            <a:off x="166000" y="1666775"/>
            <a:ext cx="24564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GMB INSIGHTS</a:t>
            </a:r>
            <a:endParaRPr sz="2300">
              <a:solidFill>
                <a:schemeClr val="lt1"/>
              </a:solidFill>
              <a:latin typeface="Montserrat ExtraBold"/>
              <a:ea typeface="Montserrat ExtraBold"/>
              <a:cs typeface="Montserrat ExtraBold"/>
              <a:sym typeface="Montserrat ExtraBold"/>
            </a:endParaRPr>
          </a:p>
        </p:txBody>
      </p:sp>
      <p:pic>
        <p:nvPicPr>
          <p:cNvPr id="314" name="Google Shape;314;p28"/>
          <p:cNvPicPr preferRelativeResize="0"/>
          <p:nvPr/>
        </p:nvPicPr>
        <p:blipFill>
          <a:blip r:embed="rId6">
            <a:alphaModFix/>
          </a:blip>
          <a:stretch>
            <a:fillRect/>
          </a:stretch>
        </p:blipFill>
        <p:spPr>
          <a:xfrm>
            <a:off x="2609425" y="2864349"/>
            <a:ext cx="6305974" cy="2190600"/>
          </a:xfrm>
          <a:prstGeom prst="rect">
            <a:avLst/>
          </a:prstGeom>
          <a:noFill/>
          <a:ln>
            <a:noFill/>
          </a:ln>
        </p:spPr>
      </p:pic>
      <p:pic>
        <p:nvPicPr>
          <p:cNvPr id="315" name="Google Shape;315;p28"/>
          <p:cNvPicPr preferRelativeResize="0"/>
          <p:nvPr/>
        </p:nvPicPr>
        <p:blipFill>
          <a:blip r:embed="rId7">
            <a:alphaModFix/>
          </a:blip>
          <a:stretch>
            <a:fillRect/>
          </a:stretch>
        </p:blipFill>
        <p:spPr>
          <a:xfrm>
            <a:off x="7090375" y="2894775"/>
            <a:ext cx="1380050" cy="281950"/>
          </a:xfrm>
          <a:prstGeom prst="rect">
            <a:avLst/>
          </a:prstGeom>
          <a:noFill/>
          <a:ln>
            <a:noFill/>
          </a:ln>
        </p:spPr>
      </p:pic>
      <p:sp>
        <p:nvSpPr>
          <p:cNvPr id="316" name="Google Shape;316;p28"/>
          <p:cNvSpPr txBox="1"/>
          <p:nvPr/>
        </p:nvSpPr>
        <p:spPr>
          <a:xfrm>
            <a:off x="7090400" y="2858750"/>
            <a:ext cx="13800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ExtraBold"/>
                <a:ea typeface="Montserrat ExtraBold"/>
                <a:cs typeface="Montserrat ExtraBold"/>
                <a:sym typeface="Montserrat ExtraBold"/>
              </a:rPr>
              <a:t>SAN ANTONIO</a:t>
            </a:r>
            <a:endParaRPr sz="1100">
              <a:solidFill>
                <a:schemeClr val="lt1"/>
              </a:solidFill>
              <a:latin typeface="Montserrat ExtraBold"/>
              <a:ea typeface="Montserrat ExtraBold"/>
              <a:cs typeface="Montserrat ExtraBold"/>
              <a:sym typeface="Montserrat ExtraBold"/>
            </a:endParaRPr>
          </a:p>
        </p:txBody>
      </p:sp>
      <p:pic>
        <p:nvPicPr>
          <p:cNvPr id="317" name="Google Shape;317;p28"/>
          <p:cNvPicPr preferRelativeResize="0"/>
          <p:nvPr/>
        </p:nvPicPr>
        <p:blipFill>
          <a:blip r:embed="rId7">
            <a:alphaModFix/>
          </a:blip>
          <a:stretch>
            <a:fillRect/>
          </a:stretch>
        </p:blipFill>
        <p:spPr>
          <a:xfrm>
            <a:off x="7090375" y="474950"/>
            <a:ext cx="1380050" cy="281950"/>
          </a:xfrm>
          <a:prstGeom prst="rect">
            <a:avLst/>
          </a:prstGeom>
          <a:noFill/>
          <a:ln>
            <a:noFill/>
          </a:ln>
        </p:spPr>
      </p:pic>
      <p:sp>
        <p:nvSpPr>
          <p:cNvPr id="318" name="Google Shape;318;p28"/>
          <p:cNvSpPr txBox="1"/>
          <p:nvPr/>
        </p:nvSpPr>
        <p:spPr>
          <a:xfrm>
            <a:off x="7268300" y="438925"/>
            <a:ext cx="10242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ExtraBold"/>
                <a:ea typeface="Montserrat ExtraBold"/>
                <a:cs typeface="Montserrat ExtraBold"/>
                <a:sym typeface="Montserrat ExtraBold"/>
              </a:rPr>
              <a:t>HOUSTON</a:t>
            </a:r>
            <a:endParaRPr sz="11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2" name="Shape 322"/>
        <p:cNvGrpSpPr/>
        <p:nvPr/>
      </p:nvGrpSpPr>
      <p:grpSpPr>
        <a:xfrm>
          <a:off x="0" y="0"/>
          <a:ext cx="0" cy="0"/>
          <a:chOff x="0" y="0"/>
          <a:chExt cx="0" cy="0"/>
        </a:xfrm>
      </p:grpSpPr>
      <p:pic>
        <p:nvPicPr>
          <p:cNvPr id="323" name="Google Shape;323;p29"/>
          <p:cNvPicPr preferRelativeResize="0"/>
          <p:nvPr/>
        </p:nvPicPr>
        <p:blipFill rotWithShape="1">
          <a:blip r:embed="rId3">
            <a:alphaModFix/>
          </a:blip>
          <a:srcRect b="3669" l="0" r="2363" t="2960"/>
          <a:stretch/>
        </p:blipFill>
        <p:spPr>
          <a:xfrm>
            <a:off x="2485600" y="76200"/>
            <a:ext cx="6582201" cy="5002150"/>
          </a:xfrm>
          <a:prstGeom prst="rect">
            <a:avLst/>
          </a:prstGeom>
          <a:noFill/>
          <a:ln>
            <a:noFill/>
          </a:ln>
        </p:spPr>
      </p:pic>
      <p:pic>
        <p:nvPicPr>
          <p:cNvPr id="324" name="Google Shape;324;p29"/>
          <p:cNvPicPr preferRelativeResize="0"/>
          <p:nvPr/>
        </p:nvPicPr>
        <p:blipFill>
          <a:blip r:embed="rId4">
            <a:alphaModFix/>
          </a:blip>
          <a:stretch>
            <a:fillRect/>
          </a:stretch>
        </p:blipFill>
        <p:spPr>
          <a:xfrm>
            <a:off x="0" y="0"/>
            <a:ext cx="2886077" cy="5143500"/>
          </a:xfrm>
          <a:prstGeom prst="rect">
            <a:avLst/>
          </a:prstGeom>
          <a:noFill/>
          <a:ln>
            <a:noFill/>
          </a:ln>
        </p:spPr>
      </p:pic>
      <p:pic>
        <p:nvPicPr>
          <p:cNvPr id="325" name="Google Shape;325;p29"/>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26" name="Google Shape;326;p29"/>
          <p:cNvSpPr txBox="1"/>
          <p:nvPr/>
        </p:nvSpPr>
        <p:spPr>
          <a:xfrm>
            <a:off x="166000" y="1666775"/>
            <a:ext cx="24564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GMB INSIGHTS</a:t>
            </a:r>
            <a:endParaRPr sz="23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332" name="Google Shape;332;p30"/>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333" name="Google Shape;333;p30"/>
          <p:cNvPicPr preferRelativeResize="0"/>
          <p:nvPr/>
        </p:nvPicPr>
        <p:blipFill>
          <a:blip r:embed="rId5">
            <a:alphaModFix/>
          </a:blip>
          <a:stretch>
            <a:fillRect/>
          </a:stretch>
        </p:blipFill>
        <p:spPr>
          <a:xfrm>
            <a:off x="8503550" y="0"/>
            <a:ext cx="640450" cy="2305634"/>
          </a:xfrm>
          <a:prstGeom prst="rect">
            <a:avLst/>
          </a:prstGeom>
          <a:noFill/>
          <a:ln>
            <a:noFill/>
          </a:ln>
        </p:spPr>
      </p:pic>
      <p:sp>
        <p:nvSpPr>
          <p:cNvPr id="334" name="Google Shape;334;p30"/>
          <p:cNvSpPr txBox="1"/>
          <p:nvPr/>
        </p:nvSpPr>
        <p:spPr>
          <a:xfrm>
            <a:off x="1659150" y="372400"/>
            <a:ext cx="5825700" cy="4803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GEO-GRIDS</a:t>
            </a:r>
            <a:r>
              <a:rPr lang="en" sz="2400">
                <a:solidFill>
                  <a:schemeClr val="dk1"/>
                </a:solidFill>
                <a:latin typeface="Montserrat ExtraBold"/>
                <a:ea typeface="Montserrat ExtraBold"/>
                <a:cs typeface="Montserrat ExtraBold"/>
                <a:sym typeface="Montserrat ExtraBold"/>
              </a:rPr>
              <a:t> VISIBILITY</a:t>
            </a:r>
            <a:endParaRPr sz="2400">
              <a:solidFill>
                <a:srgbClr val="CD152E"/>
              </a:solidFill>
              <a:latin typeface="Montserrat ExtraBold"/>
              <a:ea typeface="Montserrat ExtraBold"/>
              <a:cs typeface="Montserrat ExtraBold"/>
              <a:sym typeface="Montserrat ExtraBold"/>
            </a:endParaRPr>
          </a:p>
        </p:txBody>
      </p:sp>
      <p:sp>
        <p:nvSpPr>
          <p:cNvPr id="335" name="Google Shape;335;p30"/>
          <p:cNvSpPr txBox="1"/>
          <p:nvPr/>
        </p:nvSpPr>
        <p:spPr>
          <a:xfrm>
            <a:off x="343800" y="792925"/>
            <a:ext cx="8456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To maintain anonymity for the client, we will not expose the business’s name and target keywords on these images. Still, the images below show you the exact keyword at three periods in densely-populated areas. </a:t>
            </a:r>
            <a:endParaRPr sz="1300">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ctr">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336" name="Google Shape;336;p30"/>
          <p:cNvPicPr preferRelativeResize="0"/>
          <p:nvPr/>
        </p:nvPicPr>
        <p:blipFill>
          <a:blip r:embed="rId6">
            <a:alphaModFix/>
          </a:blip>
          <a:stretch>
            <a:fillRect/>
          </a:stretch>
        </p:blipFill>
        <p:spPr>
          <a:xfrm>
            <a:off x="744675" y="1701625"/>
            <a:ext cx="2082993" cy="1097441"/>
          </a:xfrm>
          <a:prstGeom prst="rect">
            <a:avLst/>
          </a:prstGeom>
          <a:noFill/>
          <a:ln>
            <a:noFill/>
          </a:ln>
        </p:spPr>
      </p:pic>
      <p:pic>
        <p:nvPicPr>
          <p:cNvPr id="337" name="Google Shape;337;p30"/>
          <p:cNvPicPr preferRelativeResize="0"/>
          <p:nvPr/>
        </p:nvPicPr>
        <p:blipFill>
          <a:blip r:embed="rId7">
            <a:alphaModFix/>
          </a:blip>
          <a:stretch>
            <a:fillRect/>
          </a:stretch>
        </p:blipFill>
        <p:spPr>
          <a:xfrm>
            <a:off x="3530504" y="1697571"/>
            <a:ext cx="2082993" cy="1105546"/>
          </a:xfrm>
          <a:prstGeom prst="rect">
            <a:avLst/>
          </a:prstGeom>
          <a:noFill/>
          <a:ln>
            <a:noFill/>
          </a:ln>
        </p:spPr>
      </p:pic>
      <p:pic>
        <p:nvPicPr>
          <p:cNvPr id="338" name="Google Shape;338;p30"/>
          <p:cNvPicPr preferRelativeResize="0"/>
          <p:nvPr/>
        </p:nvPicPr>
        <p:blipFill>
          <a:blip r:embed="rId8">
            <a:alphaModFix/>
          </a:blip>
          <a:stretch>
            <a:fillRect/>
          </a:stretch>
        </p:blipFill>
        <p:spPr>
          <a:xfrm>
            <a:off x="6420558" y="1696771"/>
            <a:ext cx="2082993" cy="1107167"/>
          </a:xfrm>
          <a:prstGeom prst="rect">
            <a:avLst/>
          </a:prstGeom>
          <a:noFill/>
          <a:ln>
            <a:noFill/>
          </a:ln>
        </p:spPr>
      </p:pic>
      <p:sp>
        <p:nvSpPr>
          <p:cNvPr id="339" name="Google Shape;339;p30"/>
          <p:cNvSpPr txBox="1"/>
          <p:nvPr/>
        </p:nvSpPr>
        <p:spPr>
          <a:xfrm>
            <a:off x="847825" y="2803125"/>
            <a:ext cx="19821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900">
                <a:latin typeface="Montserrat SemiBold"/>
                <a:ea typeface="Montserrat SemiBold"/>
                <a:cs typeface="Montserrat SemiBold"/>
                <a:sym typeface="Montserrat SemiBold"/>
              </a:rPr>
              <a:t>Keyword Maps Visibility and position in 1 km grid scale for San Antonio TX in Feb 8, 2022.</a:t>
            </a:r>
            <a:endParaRPr sz="900">
              <a:latin typeface="Montserrat SemiBold"/>
              <a:ea typeface="Montserrat SemiBold"/>
              <a:cs typeface="Montserrat SemiBold"/>
              <a:sym typeface="Montserrat SemiBold"/>
            </a:endParaRPr>
          </a:p>
        </p:txBody>
      </p:sp>
      <p:sp>
        <p:nvSpPr>
          <p:cNvPr id="340" name="Google Shape;340;p30"/>
          <p:cNvSpPr/>
          <p:nvPr/>
        </p:nvSpPr>
        <p:spPr>
          <a:xfrm>
            <a:off x="752700"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30"/>
          <p:cNvSpPr txBox="1"/>
          <p:nvPr/>
        </p:nvSpPr>
        <p:spPr>
          <a:xfrm>
            <a:off x="715525"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1</a:t>
            </a:r>
            <a:endParaRPr b="1" sz="700">
              <a:solidFill>
                <a:schemeClr val="lt1"/>
              </a:solidFill>
              <a:latin typeface="Montserrat"/>
              <a:ea typeface="Montserrat"/>
              <a:cs typeface="Montserrat"/>
              <a:sym typeface="Montserrat"/>
            </a:endParaRPr>
          </a:p>
        </p:txBody>
      </p:sp>
      <p:sp>
        <p:nvSpPr>
          <p:cNvPr id="342" name="Google Shape;342;p30"/>
          <p:cNvSpPr txBox="1"/>
          <p:nvPr/>
        </p:nvSpPr>
        <p:spPr>
          <a:xfrm>
            <a:off x="3647100" y="2803125"/>
            <a:ext cx="20829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San Antonio TX in Apr 20,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43" name="Google Shape;343;p30"/>
          <p:cNvSpPr/>
          <p:nvPr/>
        </p:nvSpPr>
        <p:spPr>
          <a:xfrm>
            <a:off x="3551975"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4" name="Google Shape;344;p30"/>
          <p:cNvSpPr txBox="1"/>
          <p:nvPr/>
        </p:nvSpPr>
        <p:spPr>
          <a:xfrm>
            <a:off x="3502775"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2</a:t>
            </a:r>
            <a:endParaRPr b="1" sz="700">
              <a:solidFill>
                <a:schemeClr val="lt1"/>
              </a:solidFill>
              <a:latin typeface="Montserrat"/>
              <a:ea typeface="Montserrat"/>
              <a:cs typeface="Montserrat"/>
              <a:sym typeface="Montserrat"/>
            </a:endParaRPr>
          </a:p>
        </p:txBody>
      </p:sp>
      <p:sp>
        <p:nvSpPr>
          <p:cNvPr id="345" name="Google Shape;345;p30"/>
          <p:cNvSpPr txBox="1"/>
          <p:nvPr/>
        </p:nvSpPr>
        <p:spPr>
          <a:xfrm>
            <a:off x="6495575" y="2803125"/>
            <a:ext cx="21438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in 2.5 km grid scale for San Antonio TX in September 20,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46" name="Google Shape;346;p30"/>
          <p:cNvSpPr/>
          <p:nvPr/>
        </p:nvSpPr>
        <p:spPr>
          <a:xfrm>
            <a:off x="6400450"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30"/>
          <p:cNvSpPr txBox="1"/>
          <p:nvPr/>
        </p:nvSpPr>
        <p:spPr>
          <a:xfrm>
            <a:off x="6351250"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3</a:t>
            </a:r>
            <a:endParaRPr b="1" sz="700">
              <a:solidFill>
                <a:schemeClr val="lt1"/>
              </a:solidFill>
              <a:latin typeface="Montserrat"/>
              <a:ea typeface="Montserrat"/>
              <a:cs typeface="Montserrat"/>
              <a:sym typeface="Montserrat"/>
            </a:endParaRPr>
          </a:p>
        </p:txBody>
      </p:sp>
      <p:pic>
        <p:nvPicPr>
          <p:cNvPr id="348" name="Google Shape;348;p30"/>
          <p:cNvPicPr preferRelativeResize="0"/>
          <p:nvPr/>
        </p:nvPicPr>
        <p:blipFill>
          <a:blip r:embed="rId9">
            <a:alphaModFix/>
          </a:blip>
          <a:stretch>
            <a:fillRect/>
          </a:stretch>
        </p:blipFill>
        <p:spPr>
          <a:xfrm>
            <a:off x="729775" y="3447112"/>
            <a:ext cx="2074644" cy="892568"/>
          </a:xfrm>
          <a:prstGeom prst="rect">
            <a:avLst/>
          </a:prstGeom>
          <a:noFill/>
          <a:ln>
            <a:noFill/>
          </a:ln>
        </p:spPr>
      </p:pic>
      <p:pic>
        <p:nvPicPr>
          <p:cNvPr id="349" name="Google Shape;349;p30"/>
          <p:cNvPicPr preferRelativeResize="0"/>
          <p:nvPr/>
        </p:nvPicPr>
        <p:blipFill>
          <a:blip r:embed="rId10">
            <a:alphaModFix/>
          </a:blip>
          <a:stretch>
            <a:fillRect/>
          </a:stretch>
        </p:blipFill>
        <p:spPr>
          <a:xfrm>
            <a:off x="3565114" y="3452962"/>
            <a:ext cx="2074644" cy="880892"/>
          </a:xfrm>
          <a:prstGeom prst="rect">
            <a:avLst/>
          </a:prstGeom>
          <a:noFill/>
          <a:ln>
            <a:noFill/>
          </a:ln>
        </p:spPr>
      </p:pic>
      <p:pic>
        <p:nvPicPr>
          <p:cNvPr id="350" name="Google Shape;350;p30"/>
          <p:cNvPicPr preferRelativeResize="0"/>
          <p:nvPr/>
        </p:nvPicPr>
        <p:blipFill>
          <a:blip r:embed="rId11">
            <a:alphaModFix/>
          </a:blip>
          <a:stretch>
            <a:fillRect/>
          </a:stretch>
        </p:blipFill>
        <p:spPr>
          <a:xfrm>
            <a:off x="6424729" y="3451016"/>
            <a:ext cx="2074644" cy="884784"/>
          </a:xfrm>
          <a:prstGeom prst="rect">
            <a:avLst/>
          </a:prstGeom>
          <a:noFill/>
          <a:ln>
            <a:noFill/>
          </a:ln>
        </p:spPr>
      </p:pic>
      <p:sp>
        <p:nvSpPr>
          <p:cNvPr id="351" name="Google Shape;351;p30"/>
          <p:cNvSpPr txBox="1"/>
          <p:nvPr/>
        </p:nvSpPr>
        <p:spPr>
          <a:xfrm>
            <a:off x="858925" y="4366925"/>
            <a:ext cx="21438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Phoenix AZ in February 14,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2" name="Google Shape;352;p30"/>
          <p:cNvSpPr/>
          <p:nvPr/>
        </p:nvSpPr>
        <p:spPr>
          <a:xfrm>
            <a:off x="763800"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3" name="Google Shape;353;p30"/>
          <p:cNvSpPr txBox="1"/>
          <p:nvPr/>
        </p:nvSpPr>
        <p:spPr>
          <a:xfrm>
            <a:off x="706950" y="4379450"/>
            <a:ext cx="132300" cy="2709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b="1" lang="en" sz="700">
                <a:solidFill>
                  <a:schemeClr val="lt1"/>
                </a:solidFill>
                <a:latin typeface="Montserrat"/>
                <a:ea typeface="Montserrat"/>
                <a:cs typeface="Montserrat"/>
                <a:sym typeface="Montserrat"/>
              </a:rPr>
              <a:t>4</a:t>
            </a:r>
            <a:endParaRPr b="1" sz="700">
              <a:solidFill>
                <a:schemeClr val="lt1"/>
              </a:solidFill>
              <a:latin typeface="Montserrat"/>
              <a:ea typeface="Montserrat"/>
              <a:cs typeface="Montserrat"/>
              <a:sym typeface="Montserrat"/>
            </a:endParaRPr>
          </a:p>
        </p:txBody>
      </p:sp>
      <p:sp>
        <p:nvSpPr>
          <p:cNvPr id="354" name="Google Shape;354;p30"/>
          <p:cNvSpPr txBox="1"/>
          <p:nvPr/>
        </p:nvSpPr>
        <p:spPr>
          <a:xfrm>
            <a:off x="3658200" y="4366925"/>
            <a:ext cx="20829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Phoenix AZ in June 2,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5" name="Google Shape;355;p30"/>
          <p:cNvSpPr/>
          <p:nvPr/>
        </p:nvSpPr>
        <p:spPr>
          <a:xfrm>
            <a:off x="3563075"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30"/>
          <p:cNvSpPr txBox="1"/>
          <p:nvPr/>
        </p:nvSpPr>
        <p:spPr>
          <a:xfrm>
            <a:off x="3513875" y="43794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5</a:t>
            </a:r>
            <a:endParaRPr b="1" sz="700">
              <a:solidFill>
                <a:schemeClr val="lt1"/>
              </a:solidFill>
              <a:latin typeface="Montserrat"/>
              <a:ea typeface="Montserrat"/>
              <a:cs typeface="Montserrat"/>
              <a:sym typeface="Montserrat"/>
            </a:endParaRPr>
          </a:p>
        </p:txBody>
      </p:sp>
      <p:sp>
        <p:nvSpPr>
          <p:cNvPr id="357" name="Google Shape;357;p30"/>
          <p:cNvSpPr txBox="1"/>
          <p:nvPr/>
        </p:nvSpPr>
        <p:spPr>
          <a:xfrm>
            <a:off x="6506675" y="4366925"/>
            <a:ext cx="22935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2.5 km grid scale for Phoenix AZ in September 5,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8" name="Google Shape;358;p30"/>
          <p:cNvSpPr/>
          <p:nvPr/>
        </p:nvSpPr>
        <p:spPr>
          <a:xfrm>
            <a:off x="6411550"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9" name="Google Shape;359;p30"/>
          <p:cNvSpPr txBox="1"/>
          <p:nvPr/>
        </p:nvSpPr>
        <p:spPr>
          <a:xfrm>
            <a:off x="6362350" y="43794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6</a:t>
            </a:r>
            <a:endParaRPr b="1" sz="700">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65" name="Google Shape;365;p31"/>
          <p:cNvPicPr preferRelativeResize="0"/>
          <p:nvPr/>
        </p:nvPicPr>
        <p:blipFill>
          <a:blip r:embed="rId4">
            <a:alphaModFix/>
          </a:blip>
          <a:stretch>
            <a:fillRect/>
          </a:stretch>
        </p:blipFill>
        <p:spPr>
          <a:xfrm>
            <a:off x="226800" y="152475"/>
            <a:ext cx="640450" cy="640450"/>
          </a:xfrm>
          <a:prstGeom prst="rect">
            <a:avLst/>
          </a:prstGeom>
          <a:noFill/>
          <a:ln>
            <a:noFill/>
          </a:ln>
        </p:spPr>
      </p:pic>
      <p:sp>
        <p:nvSpPr>
          <p:cNvPr id="366" name="Google Shape;366;p31"/>
          <p:cNvSpPr txBox="1"/>
          <p:nvPr/>
        </p:nvSpPr>
        <p:spPr>
          <a:xfrm>
            <a:off x="304800" y="2977800"/>
            <a:ext cx="8653800" cy="2248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The visibility improvement directly influenced </a:t>
            </a:r>
            <a:r>
              <a:rPr b="1" lang="en" sz="1600">
                <a:solidFill>
                  <a:srgbClr val="CD152E"/>
                </a:solidFill>
                <a:latin typeface="Montserrat"/>
                <a:ea typeface="Montserrat"/>
                <a:cs typeface="Montserrat"/>
                <a:sym typeface="Montserrat"/>
              </a:rPr>
              <a:t>INCREASES IN CALLS, SITE VISITS, CONSULTATION REQUESTS</a:t>
            </a:r>
            <a:r>
              <a:rPr lang="en" sz="1300">
                <a:latin typeface="Montserrat SemiBold"/>
                <a:ea typeface="Montserrat SemiBold"/>
                <a:cs typeface="Montserrat SemiBold"/>
                <a:sym typeface="Montserrat SemiBold"/>
              </a:rPr>
              <a:t>, and driving directions for the franchisees.</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As the franchise continues growing and planning on releasing new services, we are working together in conducting keyword research for the right audience and planning the strategy to implement soon.</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We will be continuously monitoring and reporting the progress to keep improving engagement, measure the overall campaign performance, and more easily detect patterns, as well as set goals and plans to make decisions.</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367" name="Google Shape;367;p31"/>
          <p:cNvPicPr preferRelativeResize="0"/>
          <p:nvPr/>
        </p:nvPicPr>
        <p:blipFill>
          <a:blip r:embed="rId5">
            <a:alphaModFix/>
          </a:blip>
          <a:stretch>
            <a:fillRect/>
          </a:stretch>
        </p:blipFill>
        <p:spPr>
          <a:xfrm>
            <a:off x="435900" y="0"/>
            <a:ext cx="8708099" cy="2899550"/>
          </a:xfrm>
          <a:prstGeom prst="rect">
            <a:avLst/>
          </a:prstGeom>
          <a:noFill/>
          <a:ln>
            <a:noFill/>
          </a:ln>
        </p:spPr>
      </p:pic>
      <p:sp>
        <p:nvSpPr>
          <p:cNvPr id="368" name="Google Shape;368;p31"/>
          <p:cNvSpPr txBox="1"/>
          <p:nvPr/>
        </p:nvSpPr>
        <p:spPr>
          <a:xfrm>
            <a:off x="1877100" y="792925"/>
            <a:ext cx="58257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lt1"/>
                </a:solidFill>
                <a:latin typeface="Montserrat ExtraBold"/>
                <a:ea typeface="Montserrat ExtraBold"/>
                <a:cs typeface="Montserrat ExtraBold"/>
                <a:sym typeface="Montserrat ExtraBold"/>
              </a:rPr>
              <a:t>WHAT’S NEXT?</a:t>
            </a:r>
            <a:endParaRPr sz="24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32"/>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74" name="Google Shape;374;p32"/>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375" name="Google Shape;375;p32"/>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76" name="Google Shape;376;p32"/>
          <p:cNvSpPr txBox="1"/>
          <p:nvPr/>
        </p:nvSpPr>
        <p:spPr>
          <a:xfrm>
            <a:off x="304800" y="1419125"/>
            <a:ext cx="4682700" cy="3149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300">
                <a:latin typeface="Montserrat SemiBold"/>
                <a:ea typeface="Montserrat SemiBold"/>
                <a:cs typeface="Montserrat SemiBold"/>
                <a:sym typeface="Montserrat SemiBold"/>
              </a:rPr>
              <a:t>Identifying the </a:t>
            </a:r>
            <a:r>
              <a:rPr b="1" lang="en" sz="1600">
                <a:solidFill>
                  <a:srgbClr val="CD152E"/>
                </a:solidFill>
                <a:latin typeface="Montserrat"/>
                <a:ea typeface="Montserrat"/>
                <a:cs typeface="Montserrat"/>
                <a:sym typeface="Montserrat"/>
              </a:rPr>
              <a:t>important KPIs and implementing consistent reporting</a:t>
            </a:r>
            <a:r>
              <a:rPr lang="en" sz="1300">
                <a:latin typeface="Montserrat SemiBold"/>
                <a:ea typeface="Montserrat SemiBold"/>
                <a:cs typeface="Montserrat SemiBold"/>
                <a:sym typeface="Montserrat SemiBold"/>
              </a:rPr>
              <a:t> is paramount for keeping corporate and franchisees happy. Being able to convey reporting concisely is also important, and this kind of one-to-one support is paramount to keeping a corporate entity in the loop. Our agency is able to the support your franchise needs to </a:t>
            </a:r>
            <a:r>
              <a:rPr lang="en" sz="1300">
                <a:latin typeface="Montserrat SemiBold"/>
                <a:ea typeface="Montserrat SemiBold"/>
                <a:cs typeface="Montserrat SemiBold"/>
                <a:sym typeface="Montserrat SemiBold"/>
              </a:rPr>
              <a:t>succeed</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rPr lang="en" sz="1300">
                <a:latin typeface="Montserrat SemiBold"/>
                <a:ea typeface="Montserrat SemiBold"/>
                <a:cs typeface="Montserrat SemiBold"/>
                <a:sym typeface="Montserrat SemiBold"/>
              </a:rPr>
              <a:t>We jump on calls to answer questions from the franchisees on behalf of our corporate client. We are proud to be able to offer that kind of guidance and support to our clients and their members alike. Helping businesses grow and tap into the SEO resources we’ve curated over the years is why we are here! </a:t>
            </a:r>
            <a:endParaRPr sz="1300">
              <a:latin typeface="Montserrat SemiBold"/>
              <a:ea typeface="Montserrat SemiBold"/>
              <a:cs typeface="Montserrat SemiBold"/>
              <a:sym typeface="Montserrat SemiBold"/>
            </a:endParaRPr>
          </a:p>
        </p:txBody>
      </p:sp>
      <p:sp>
        <p:nvSpPr>
          <p:cNvPr id="377" name="Google Shape;377;p32"/>
          <p:cNvSpPr txBox="1"/>
          <p:nvPr/>
        </p:nvSpPr>
        <p:spPr>
          <a:xfrm>
            <a:off x="304800" y="1037800"/>
            <a:ext cx="58257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CONCLUSION</a:t>
            </a:r>
            <a:endParaRPr sz="2400">
              <a:solidFill>
                <a:srgbClr val="CD152E"/>
              </a:solidFill>
              <a:latin typeface="Montserrat ExtraBold"/>
              <a:ea typeface="Montserrat ExtraBold"/>
              <a:cs typeface="Montserrat ExtraBold"/>
              <a:sym typeface="Montserrat Extra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3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83" name="Google Shape;383;p33"/>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384" name="Google Shape;384;p33"/>
          <p:cNvPicPr preferRelativeResize="0"/>
          <p:nvPr/>
        </p:nvPicPr>
        <p:blipFill>
          <a:blip r:embed="rId5">
            <a:alphaModFix/>
          </a:blip>
          <a:stretch>
            <a:fillRect/>
          </a:stretch>
        </p:blipFill>
        <p:spPr>
          <a:xfrm>
            <a:off x="0" y="359500"/>
            <a:ext cx="4938150" cy="4784001"/>
          </a:xfrm>
          <a:prstGeom prst="rect">
            <a:avLst/>
          </a:prstGeom>
          <a:noFill/>
          <a:ln>
            <a:noFill/>
          </a:ln>
        </p:spPr>
      </p:pic>
      <p:pic>
        <p:nvPicPr>
          <p:cNvPr id="385" name="Google Shape;385;p33"/>
          <p:cNvPicPr preferRelativeResize="0"/>
          <p:nvPr/>
        </p:nvPicPr>
        <p:blipFill>
          <a:blip r:embed="rId6">
            <a:alphaModFix/>
          </a:blip>
          <a:stretch>
            <a:fillRect/>
          </a:stretch>
        </p:blipFill>
        <p:spPr>
          <a:xfrm>
            <a:off x="226800" y="152475"/>
            <a:ext cx="640450" cy="640450"/>
          </a:xfrm>
          <a:prstGeom prst="rect">
            <a:avLst/>
          </a:prstGeom>
          <a:noFill/>
          <a:ln>
            <a:noFill/>
          </a:ln>
        </p:spPr>
      </p:pic>
      <p:sp>
        <p:nvSpPr>
          <p:cNvPr id="386" name="Google Shape;386;p33"/>
          <p:cNvSpPr txBox="1"/>
          <p:nvPr/>
        </p:nvSpPr>
        <p:spPr>
          <a:xfrm>
            <a:off x="4881750" y="1050175"/>
            <a:ext cx="5825700" cy="82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GET RESULTS LIKE THESE</a:t>
            </a:r>
            <a:endParaRPr sz="2300">
              <a:solidFill>
                <a:schemeClr val="lt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FOR YOUR BUSINESS…</a:t>
            </a:r>
            <a:endParaRPr sz="2300">
              <a:solidFill>
                <a:schemeClr val="lt1"/>
              </a:solidFill>
              <a:latin typeface="Montserrat ExtraBold"/>
              <a:ea typeface="Montserrat ExtraBold"/>
              <a:cs typeface="Montserrat ExtraBold"/>
              <a:sym typeface="Montserrat ExtraBold"/>
            </a:endParaRPr>
          </a:p>
        </p:txBody>
      </p:sp>
      <p:sp>
        <p:nvSpPr>
          <p:cNvPr id="387" name="Google Shape;387;p33"/>
          <p:cNvSpPr txBox="1"/>
          <p:nvPr/>
        </p:nvSpPr>
        <p:spPr>
          <a:xfrm>
            <a:off x="4881750" y="1785575"/>
            <a:ext cx="3896700" cy="2345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Set your business up for the best opportunities to rank with our Monthly local SEO services.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You can email us at {your email} to learn more.</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We also provide Free Campaign Recommendations and Audits to narrow down the best services for your business!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